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72" r:id="rId7"/>
    <p:sldId id="261" r:id="rId8"/>
    <p:sldId id="262" r:id="rId9"/>
    <p:sldId id="263" r:id="rId10"/>
    <p:sldId id="264" r:id="rId11"/>
    <p:sldId id="265" r:id="rId12"/>
    <p:sldId id="266" r:id="rId13"/>
    <p:sldId id="267" r:id="rId14"/>
    <p:sldId id="268" r:id="rId15"/>
    <p:sldId id="269" r:id="rId16"/>
    <p:sldId id="270" r:id="rId17"/>
    <p:sldId id="27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29899C-60D2-4C42-9934-0B7E22A4E262}" type="doc">
      <dgm:prSet loTypeId="urn:microsoft.com/office/officeart/2005/8/layout/process2" loCatId="process" qsTypeId="urn:microsoft.com/office/officeart/2005/8/quickstyle/3d9" qsCatId="3D" csTypeId="urn:microsoft.com/office/officeart/2005/8/colors/accent1_2" csCatId="accent1" phldr="1"/>
      <dgm:spPr/>
      <dgm:t>
        <a:bodyPr/>
        <a:lstStyle/>
        <a:p>
          <a:endParaRPr lang="es-MX"/>
        </a:p>
      </dgm:t>
    </dgm:pt>
    <dgm:pt modelId="{6E33C1DD-1BF8-4DBA-AC9D-25E7CF22ED20}">
      <dgm:prSet phldrT="[Texto]"/>
      <dgm:spPr>
        <a:solidFill>
          <a:schemeClr val="tx1"/>
        </a:solidFill>
      </dgm:spPr>
      <dgm:t>
        <a:bodyPr/>
        <a:lstStyle/>
        <a:p>
          <a:r>
            <a:rPr lang="es-MX" b="1" dirty="0">
              <a:solidFill>
                <a:srgbClr val="FF0000"/>
              </a:solidFill>
            </a:rPr>
            <a:t>Luz</a:t>
          </a:r>
        </a:p>
      </dgm:t>
    </dgm:pt>
    <dgm:pt modelId="{2149A84D-83A5-4B56-A9AC-CA22649579A5}" type="parTrans" cxnId="{5953AD54-3F8E-4C9B-B07D-285750BE427A}">
      <dgm:prSet/>
      <dgm:spPr/>
      <dgm:t>
        <a:bodyPr/>
        <a:lstStyle/>
        <a:p>
          <a:endParaRPr lang="es-MX"/>
        </a:p>
      </dgm:t>
    </dgm:pt>
    <dgm:pt modelId="{E975A967-7B3E-40A5-9D4F-A240117FCB88}" type="sibTrans" cxnId="{5953AD54-3F8E-4C9B-B07D-285750BE427A}">
      <dgm:prSet/>
      <dgm:spPr/>
      <dgm:t>
        <a:bodyPr/>
        <a:lstStyle/>
        <a:p>
          <a:endParaRPr lang="es-MX"/>
        </a:p>
      </dgm:t>
    </dgm:pt>
    <dgm:pt modelId="{E6ABAD1D-FEF3-497A-A27D-643424488011}">
      <dgm:prSet phldrT="[Texto]"/>
      <dgm:spPr>
        <a:solidFill>
          <a:srgbClr val="FF0000"/>
        </a:solidFill>
      </dgm:spPr>
      <dgm:t>
        <a:bodyPr/>
        <a:lstStyle/>
        <a:p>
          <a:r>
            <a:rPr lang="es-MX" b="1" dirty="0"/>
            <a:t>Color</a:t>
          </a:r>
          <a:r>
            <a:rPr lang="es-MX" dirty="0"/>
            <a:t> </a:t>
          </a:r>
        </a:p>
      </dgm:t>
    </dgm:pt>
    <dgm:pt modelId="{CD639984-B5C1-4A82-A7D5-44C13A5106F7}" type="parTrans" cxnId="{E35D1E7C-6CB9-411A-A122-8AB88BC202B3}">
      <dgm:prSet/>
      <dgm:spPr/>
      <dgm:t>
        <a:bodyPr/>
        <a:lstStyle/>
        <a:p>
          <a:endParaRPr lang="es-MX"/>
        </a:p>
      </dgm:t>
    </dgm:pt>
    <dgm:pt modelId="{9B76A773-8778-400D-9ED5-A84D03E93417}" type="sibTrans" cxnId="{E35D1E7C-6CB9-411A-A122-8AB88BC202B3}">
      <dgm:prSet/>
      <dgm:spPr/>
      <dgm:t>
        <a:bodyPr/>
        <a:lstStyle/>
        <a:p>
          <a:endParaRPr lang="es-MX"/>
        </a:p>
      </dgm:t>
    </dgm:pt>
    <dgm:pt modelId="{9C585146-213E-4300-9960-0EE7FB10D8A2}">
      <dgm:prSet phldrT="[Texto]"/>
      <dgm:spPr>
        <a:solidFill>
          <a:schemeClr val="tx1"/>
        </a:solidFill>
      </dgm:spPr>
      <dgm:t>
        <a:bodyPr/>
        <a:lstStyle/>
        <a:p>
          <a:r>
            <a:rPr lang="es-MX" b="1" dirty="0">
              <a:solidFill>
                <a:srgbClr val="FF0000"/>
              </a:solidFill>
            </a:rPr>
            <a:t>Instante</a:t>
          </a:r>
        </a:p>
      </dgm:t>
    </dgm:pt>
    <dgm:pt modelId="{BE1D3AA0-F538-474E-AF95-5F029695CAB8}" type="parTrans" cxnId="{B1EDCD48-76EB-4959-AE3D-713F61CA16D5}">
      <dgm:prSet/>
      <dgm:spPr/>
      <dgm:t>
        <a:bodyPr/>
        <a:lstStyle/>
        <a:p>
          <a:endParaRPr lang="es-MX"/>
        </a:p>
      </dgm:t>
    </dgm:pt>
    <dgm:pt modelId="{24C2E644-85C9-4C33-9802-D7E55F3B617F}" type="sibTrans" cxnId="{B1EDCD48-76EB-4959-AE3D-713F61CA16D5}">
      <dgm:prSet/>
      <dgm:spPr/>
      <dgm:t>
        <a:bodyPr/>
        <a:lstStyle/>
        <a:p>
          <a:endParaRPr lang="es-MX"/>
        </a:p>
      </dgm:t>
    </dgm:pt>
    <dgm:pt modelId="{097A86B7-1ED9-478C-9C38-B4F8AEEBC057}">
      <dgm:prSet phldrT="[Texto]" custT="1"/>
      <dgm:spPr>
        <a:solidFill>
          <a:schemeClr val="tx1"/>
        </a:solidFill>
      </dgm:spPr>
      <dgm:t>
        <a:bodyPr/>
        <a:lstStyle/>
        <a:p>
          <a:r>
            <a:rPr lang="es-MX" sz="3600" b="1" dirty="0">
              <a:solidFill>
                <a:srgbClr val="FF0000"/>
              </a:solidFill>
            </a:rPr>
            <a:t>Foto perfecta</a:t>
          </a:r>
        </a:p>
      </dgm:t>
    </dgm:pt>
    <dgm:pt modelId="{F5B01267-F879-457D-A7DC-D9D5804DC431}" type="parTrans" cxnId="{B5C4DB27-B47C-4B18-A838-3B9B3323E7BA}">
      <dgm:prSet/>
      <dgm:spPr/>
      <dgm:t>
        <a:bodyPr/>
        <a:lstStyle/>
        <a:p>
          <a:endParaRPr lang="es-MX"/>
        </a:p>
      </dgm:t>
    </dgm:pt>
    <dgm:pt modelId="{751A1FEF-44AD-4A02-95C0-884B9A810036}" type="sibTrans" cxnId="{B5C4DB27-B47C-4B18-A838-3B9B3323E7BA}">
      <dgm:prSet/>
      <dgm:spPr/>
      <dgm:t>
        <a:bodyPr/>
        <a:lstStyle/>
        <a:p>
          <a:endParaRPr lang="es-MX"/>
        </a:p>
      </dgm:t>
    </dgm:pt>
    <dgm:pt modelId="{5633815B-069A-4E04-8971-1EFDCF66B977}">
      <dgm:prSet phldrT="[Texto]" custT="1"/>
      <dgm:spPr>
        <a:solidFill>
          <a:srgbClr val="FF0000"/>
        </a:solidFill>
      </dgm:spPr>
      <dgm:t>
        <a:bodyPr/>
        <a:lstStyle/>
        <a:p>
          <a:r>
            <a:rPr lang="es-MX" sz="2400" b="1" dirty="0"/>
            <a:t>Composición</a:t>
          </a:r>
        </a:p>
      </dgm:t>
    </dgm:pt>
    <dgm:pt modelId="{51FDAC47-1444-4BF2-9D56-F2A8B925B232}" type="parTrans" cxnId="{78046AEC-B917-456C-B607-D8E57181BD7F}">
      <dgm:prSet/>
      <dgm:spPr/>
      <dgm:t>
        <a:bodyPr/>
        <a:lstStyle/>
        <a:p>
          <a:endParaRPr lang="es-MX"/>
        </a:p>
      </dgm:t>
    </dgm:pt>
    <dgm:pt modelId="{170448B9-89F0-4168-88C7-86FD26323337}" type="sibTrans" cxnId="{78046AEC-B917-456C-B607-D8E57181BD7F}">
      <dgm:prSet/>
      <dgm:spPr/>
      <dgm:t>
        <a:bodyPr/>
        <a:lstStyle/>
        <a:p>
          <a:endParaRPr lang="es-MX"/>
        </a:p>
      </dgm:t>
    </dgm:pt>
    <dgm:pt modelId="{68A27218-F807-4B8D-8711-4A2F15548408}" type="pres">
      <dgm:prSet presAssocID="{7429899C-60D2-4C42-9934-0B7E22A4E262}" presName="linearFlow" presStyleCnt="0">
        <dgm:presLayoutVars>
          <dgm:resizeHandles val="exact"/>
        </dgm:presLayoutVars>
      </dgm:prSet>
      <dgm:spPr/>
    </dgm:pt>
    <dgm:pt modelId="{28A99EC7-90F5-40E6-9840-FB82346958E3}" type="pres">
      <dgm:prSet presAssocID="{6E33C1DD-1BF8-4DBA-AC9D-25E7CF22ED20}" presName="node" presStyleLbl="node1" presStyleIdx="0" presStyleCnt="5">
        <dgm:presLayoutVars>
          <dgm:bulletEnabled val="1"/>
        </dgm:presLayoutVars>
      </dgm:prSet>
      <dgm:spPr/>
    </dgm:pt>
    <dgm:pt modelId="{34BB15B3-4AA6-436B-9E14-8B9E63E3100D}" type="pres">
      <dgm:prSet presAssocID="{E975A967-7B3E-40A5-9D4F-A240117FCB88}" presName="sibTrans" presStyleLbl="sibTrans2D1" presStyleIdx="0" presStyleCnt="4"/>
      <dgm:spPr/>
    </dgm:pt>
    <dgm:pt modelId="{EB2B43E4-455B-4734-AE3F-293875D9736A}" type="pres">
      <dgm:prSet presAssocID="{E975A967-7B3E-40A5-9D4F-A240117FCB88}" presName="connectorText" presStyleLbl="sibTrans2D1" presStyleIdx="0" presStyleCnt="4"/>
      <dgm:spPr/>
    </dgm:pt>
    <dgm:pt modelId="{5B9FFD16-10FA-4361-8793-FDEB429AE594}" type="pres">
      <dgm:prSet presAssocID="{E6ABAD1D-FEF3-497A-A27D-643424488011}" presName="node" presStyleLbl="node1" presStyleIdx="1" presStyleCnt="5">
        <dgm:presLayoutVars>
          <dgm:bulletEnabled val="1"/>
        </dgm:presLayoutVars>
      </dgm:prSet>
      <dgm:spPr/>
    </dgm:pt>
    <dgm:pt modelId="{923141CE-A4D3-4B97-B45B-84B33F8FEA0B}" type="pres">
      <dgm:prSet presAssocID="{9B76A773-8778-400D-9ED5-A84D03E93417}" presName="sibTrans" presStyleLbl="sibTrans2D1" presStyleIdx="1" presStyleCnt="4"/>
      <dgm:spPr/>
    </dgm:pt>
    <dgm:pt modelId="{73BF95C6-6FD6-4892-BC12-221B12ED844D}" type="pres">
      <dgm:prSet presAssocID="{9B76A773-8778-400D-9ED5-A84D03E93417}" presName="connectorText" presStyleLbl="sibTrans2D1" presStyleIdx="1" presStyleCnt="4"/>
      <dgm:spPr/>
    </dgm:pt>
    <dgm:pt modelId="{6D0AC4A7-140F-43B3-8C82-D1640B7A4C55}" type="pres">
      <dgm:prSet presAssocID="{9C585146-213E-4300-9960-0EE7FB10D8A2}" presName="node" presStyleLbl="node1" presStyleIdx="2" presStyleCnt="5">
        <dgm:presLayoutVars>
          <dgm:bulletEnabled val="1"/>
        </dgm:presLayoutVars>
      </dgm:prSet>
      <dgm:spPr/>
    </dgm:pt>
    <dgm:pt modelId="{ED65A7D1-A8BD-4A00-8E21-7A7BB155B3C5}" type="pres">
      <dgm:prSet presAssocID="{24C2E644-85C9-4C33-9802-D7E55F3B617F}" presName="sibTrans" presStyleLbl="sibTrans2D1" presStyleIdx="2" presStyleCnt="4"/>
      <dgm:spPr/>
    </dgm:pt>
    <dgm:pt modelId="{C63B1233-2F14-4AAD-B82E-C5EEC0A90044}" type="pres">
      <dgm:prSet presAssocID="{24C2E644-85C9-4C33-9802-D7E55F3B617F}" presName="connectorText" presStyleLbl="sibTrans2D1" presStyleIdx="2" presStyleCnt="4"/>
      <dgm:spPr/>
    </dgm:pt>
    <dgm:pt modelId="{AFE3AEA7-F661-4D03-A0C6-26533A2DD0C9}" type="pres">
      <dgm:prSet presAssocID="{5633815B-069A-4E04-8971-1EFDCF66B977}" presName="node" presStyleLbl="node1" presStyleIdx="3" presStyleCnt="5">
        <dgm:presLayoutVars>
          <dgm:bulletEnabled val="1"/>
        </dgm:presLayoutVars>
      </dgm:prSet>
      <dgm:spPr/>
    </dgm:pt>
    <dgm:pt modelId="{7F329CF6-FFE4-410E-ABF9-65DC1CFEC155}" type="pres">
      <dgm:prSet presAssocID="{170448B9-89F0-4168-88C7-86FD26323337}" presName="sibTrans" presStyleLbl="sibTrans2D1" presStyleIdx="3" presStyleCnt="4"/>
      <dgm:spPr/>
    </dgm:pt>
    <dgm:pt modelId="{4B6C780F-5717-474D-91EB-7AAB553F0BAC}" type="pres">
      <dgm:prSet presAssocID="{170448B9-89F0-4168-88C7-86FD26323337}" presName="connectorText" presStyleLbl="sibTrans2D1" presStyleIdx="3" presStyleCnt="4"/>
      <dgm:spPr/>
    </dgm:pt>
    <dgm:pt modelId="{840B931D-DAB3-4AA8-9D7D-615163ED5C79}" type="pres">
      <dgm:prSet presAssocID="{097A86B7-1ED9-478C-9C38-B4F8AEEBC057}" presName="node" presStyleLbl="node1" presStyleIdx="4" presStyleCnt="5">
        <dgm:presLayoutVars>
          <dgm:bulletEnabled val="1"/>
        </dgm:presLayoutVars>
      </dgm:prSet>
      <dgm:spPr/>
    </dgm:pt>
  </dgm:ptLst>
  <dgm:cxnLst>
    <dgm:cxn modelId="{3723CC1F-F247-4F7C-891A-8E994D6485A7}" type="presOf" srcId="{7429899C-60D2-4C42-9934-0B7E22A4E262}" destId="{68A27218-F807-4B8D-8711-4A2F15548408}" srcOrd="0" destOrd="0" presId="urn:microsoft.com/office/officeart/2005/8/layout/process2"/>
    <dgm:cxn modelId="{6A965727-6743-411D-8E54-8417B9177213}" type="presOf" srcId="{24C2E644-85C9-4C33-9802-D7E55F3B617F}" destId="{ED65A7D1-A8BD-4A00-8E21-7A7BB155B3C5}" srcOrd="0" destOrd="0" presId="urn:microsoft.com/office/officeart/2005/8/layout/process2"/>
    <dgm:cxn modelId="{B5C4DB27-B47C-4B18-A838-3B9B3323E7BA}" srcId="{7429899C-60D2-4C42-9934-0B7E22A4E262}" destId="{097A86B7-1ED9-478C-9C38-B4F8AEEBC057}" srcOrd="4" destOrd="0" parTransId="{F5B01267-F879-457D-A7DC-D9D5804DC431}" sibTransId="{751A1FEF-44AD-4A02-95C0-884B9A810036}"/>
    <dgm:cxn modelId="{B2E13E2D-5204-4BE2-AB80-2F717C834D08}" type="presOf" srcId="{E6ABAD1D-FEF3-497A-A27D-643424488011}" destId="{5B9FFD16-10FA-4361-8793-FDEB429AE594}" srcOrd="0" destOrd="0" presId="urn:microsoft.com/office/officeart/2005/8/layout/process2"/>
    <dgm:cxn modelId="{90F61D37-651B-4211-8825-6474C0700CB5}" type="presOf" srcId="{E975A967-7B3E-40A5-9D4F-A240117FCB88}" destId="{EB2B43E4-455B-4734-AE3F-293875D9736A}" srcOrd="1" destOrd="0" presId="urn:microsoft.com/office/officeart/2005/8/layout/process2"/>
    <dgm:cxn modelId="{AED90642-54FE-4AD6-81DF-AF289C666577}" type="presOf" srcId="{170448B9-89F0-4168-88C7-86FD26323337}" destId="{7F329CF6-FFE4-410E-ABF9-65DC1CFEC155}" srcOrd="0" destOrd="0" presId="urn:microsoft.com/office/officeart/2005/8/layout/process2"/>
    <dgm:cxn modelId="{576D7662-EE5D-4B3E-8423-6943C1E33C93}" type="presOf" srcId="{170448B9-89F0-4168-88C7-86FD26323337}" destId="{4B6C780F-5717-474D-91EB-7AAB553F0BAC}" srcOrd="1" destOrd="0" presId="urn:microsoft.com/office/officeart/2005/8/layout/process2"/>
    <dgm:cxn modelId="{8F5DE164-F585-431D-8292-00361FA28CF8}" type="presOf" srcId="{9B76A773-8778-400D-9ED5-A84D03E93417}" destId="{923141CE-A4D3-4B97-B45B-84B33F8FEA0B}" srcOrd="0" destOrd="0" presId="urn:microsoft.com/office/officeart/2005/8/layout/process2"/>
    <dgm:cxn modelId="{B1EDCD48-76EB-4959-AE3D-713F61CA16D5}" srcId="{7429899C-60D2-4C42-9934-0B7E22A4E262}" destId="{9C585146-213E-4300-9960-0EE7FB10D8A2}" srcOrd="2" destOrd="0" parTransId="{BE1D3AA0-F538-474E-AF95-5F029695CAB8}" sibTransId="{24C2E644-85C9-4C33-9802-D7E55F3B617F}"/>
    <dgm:cxn modelId="{E64CB14C-760B-4828-86DB-8432EAB0FF3D}" type="presOf" srcId="{24C2E644-85C9-4C33-9802-D7E55F3B617F}" destId="{C63B1233-2F14-4AAD-B82E-C5EEC0A90044}" srcOrd="1" destOrd="0" presId="urn:microsoft.com/office/officeart/2005/8/layout/process2"/>
    <dgm:cxn modelId="{5953AD54-3F8E-4C9B-B07D-285750BE427A}" srcId="{7429899C-60D2-4C42-9934-0B7E22A4E262}" destId="{6E33C1DD-1BF8-4DBA-AC9D-25E7CF22ED20}" srcOrd="0" destOrd="0" parTransId="{2149A84D-83A5-4B56-A9AC-CA22649579A5}" sibTransId="{E975A967-7B3E-40A5-9D4F-A240117FCB88}"/>
    <dgm:cxn modelId="{1A2F3255-2EC5-4AF0-993B-1FF366FB2B87}" type="presOf" srcId="{097A86B7-1ED9-478C-9C38-B4F8AEEBC057}" destId="{840B931D-DAB3-4AA8-9D7D-615163ED5C79}" srcOrd="0" destOrd="0" presId="urn:microsoft.com/office/officeart/2005/8/layout/process2"/>
    <dgm:cxn modelId="{C9D6AA59-B24E-4369-93DF-1AF5F5C89F86}" type="presOf" srcId="{5633815B-069A-4E04-8971-1EFDCF66B977}" destId="{AFE3AEA7-F661-4D03-A0C6-26533A2DD0C9}" srcOrd="0" destOrd="0" presId="urn:microsoft.com/office/officeart/2005/8/layout/process2"/>
    <dgm:cxn modelId="{7155377A-4297-4D6C-AFDC-277BCA5FCBFE}" type="presOf" srcId="{E975A967-7B3E-40A5-9D4F-A240117FCB88}" destId="{34BB15B3-4AA6-436B-9E14-8B9E63E3100D}" srcOrd="0" destOrd="0" presId="urn:microsoft.com/office/officeart/2005/8/layout/process2"/>
    <dgm:cxn modelId="{E35D1E7C-6CB9-411A-A122-8AB88BC202B3}" srcId="{7429899C-60D2-4C42-9934-0B7E22A4E262}" destId="{E6ABAD1D-FEF3-497A-A27D-643424488011}" srcOrd="1" destOrd="0" parTransId="{CD639984-B5C1-4A82-A7D5-44C13A5106F7}" sibTransId="{9B76A773-8778-400D-9ED5-A84D03E93417}"/>
    <dgm:cxn modelId="{3E65CEC3-B51E-4320-B7F3-9DE6D008DF63}" type="presOf" srcId="{6E33C1DD-1BF8-4DBA-AC9D-25E7CF22ED20}" destId="{28A99EC7-90F5-40E6-9840-FB82346958E3}" srcOrd="0" destOrd="0" presId="urn:microsoft.com/office/officeart/2005/8/layout/process2"/>
    <dgm:cxn modelId="{6C1293DE-B5AD-4894-8FE2-3C51CE140EA4}" type="presOf" srcId="{9B76A773-8778-400D-9ED5-A84D03E93417}" destId="{73BF95C6-6FD6-4892-BC12-221B12ED844D}" srcOrd="1" destOrd="0" presId="urn:microsoft.com/office/officeart/2005/8/layout/process2"/>
    <dgm:cxn modelId="{13B560E9-CBE1-421F-84B7-AC989B922E39}" type="presOf" srcId="{9C585146-213E-4300-9960-0EE7FB10D8A2}" destId="{6D0AC4A7-140F-43B3-8C82-D1640B7A4C55}" srcOrd="0" destOrd="0" presId="urn:microsoft.com/office/officeart/2005/8/layout/process2"/>
    <dgm:cxn modelId="{78046AEC-B917-456C-B607-D8E57181BD7F}" srcId="{7429899C-60D2-4C42-9934-0B7E22A4E262}" destId="{5633815B-069A-4E04-8971-1EFDCF66B977}" srcOrd="3" destOrd="0" parTransId="{51FDAC47-1444-4BF2-9D56-F2A8B925B232}" sibTransId="{170448B9-89F0-4168-88C7-86FD26323337}"/>
    <dgm:cxn modelId="{504E09AC-F33F-497F-B156-7C3A7689347A}" type="presParOf" srcId="{68A27218-F807-4B8D-8711-4A2F15548408}" destId="{28A99EC7-90F5-40E6-9840-FB82346958E3}" srcOrd="0" destOrd="0" presId="urn:microsoft.com/office/officeart/2005/8/layout/process2"/>
    <dgm:cxn modelId="{88B749C6-FE09-40FC-9C1E-7283CF3740AA}" type="presParOf" srcId="{68A27218-F807-4B8D-8711-4A2F15548408}" destId="{34BB15B3-4AA6-436B-9E14-8B9E63E3100D}" srcOrd="1" destOrd="0" presId="urn:microsoft.com/office/officeart/2005/8/layout/process2"/>
    <dgm:cxn modelId="{843CAF57-4A5E-49F2-880C-9B1023DD43A0}" type="presParOf" srcId="{34BB15B3-4AA6-436B-9E14-8B9E63E3100D}" destId="{EB2B43E4-455B-4734-AE3F-293875D9736A}" srcOrd="0" destOrd="0" presId="urn:microsoft.com/office/officeart/2005/8/layout/process2"/>
    <dgm:cxn modelId="{E35589EA-FA36-401E-BB53-186FE83B22D9}" type="presParOf" srcId="{68A27218-F807-4B8D-8711-4A2F15548408}" destId="{5B9FFD16-10FA-4361-8793-FDEB429AE594}" srcOrd="2" destOrd="0" presId="urn:microsoft.com/office/officeart/2005/8/layout/process2"/>
    <dgm:cxn modelId="{77E9C38F-9222-4DBD-8EDF-6C8AE87E9EB3}" type="presParOf" srcId="{68A27218-F807-4B8D-8711-4A2F15548408}" destId="{923141CE-A4D3-4B97-B45B-84B33F8FEA0B}" srcOrd="3" destOrd="0" presId="urn:microsoft.com/office/officeart/2005/8/layout/process2"/>
    <dgm:cxn modelId="{FAB88FA6-4E97-47DB-9675-0F20A9990AB1}" type="presParOf" srcId="{923141CE-A4D3-4B97-B45B-84B33F8FEA0B}" destId="{73BF95C6-6FD6-4892-BC12-221B12ED844D}" srcOrd="0" destOrd="0" presId="urn:microsoft.com/office/officeart/2005/8/layout/process2"/>
    <dgm:cxn modelId="{1A2BE9A0-82C0-4EA3-9029-3ED27D37566A}" type="presParOf" srcId="{68A27218-F807-4B8D-8711-4A2F15548408}" destId="{6D0AC4A7-140F-43B3-8C82-D1640B7A4C55}" srcOrd="4" destOrd="0" presId="urn:microsoft.com/office/officeart/2005/8/layout/process2"/>
    <dgm:cxn modelId="{62143C29-C4B0-4C50-8EAF-2246AA0B4888}" type="presParOf" srcId="{68A27218-F807-4B8D-8711-4A2F15548408}" destId="{ED65A7D1-A8BD-4A00-8E21-7A7BB155B3C5}" srcOrd="5" destOrd="0" presId="urn:microsoft.com/office/officeart/2005/8/layout/process2"/>
    <dgm:cxn modelId="{AD34ECC4-17D8-4001-B0A8-7AEBC2498FD7}" type="presParOf" srcId="{ED65A7D1-A8BD-4A00-8E21-7A7BB155B3C5}" destId="{C63B1233-2F14-4AAD-B82E-C5EEC0A90044}" srcOrd="0" destOrd="0" presId="urn:microsoft.com/office/officeart/2005/8/layout/process2"/>
    <dgm:cxn modelId="{42B86C28-84EB-4556-811A-6ACCECE25BCC}" type="presParOf" srcId="{68A27218-F807-4B8D-8711-4A2F15548408}" destId="{AFE3AEA7-F661-4D03-A0C6-26533A2DD0C9}" srcOrd="6" destOrd="0" presId="urn:microsoft.com/office/officeart/2005/8/layout/process2"/>
    <dgm:cxn modelId="{4A3C3677-C844-4B19-B365-B2549FE56B77}" type="presParOf" srcId="{68A27218-F807-4B8D-8711-4A2F15548408}" destId="{7F329CF6-FFE4-410E-ABF9-65DC1CFEC155}" srcOrd="7" destOrd="0" presId="urn:microsoft.com/office/officeart/2005/8/layout/process2"/>
    <dgm:cxn modelId="{4AC38382-789A-4D64-B73C-1FEDC7AB1783}" type="presParOf" srcId="{7F329CF6-FFE4-410E-ABF9-65DC1CFEC155}" destId="{4B6C780F-5717-474D-91EB-7AAB553F0BAC}" srcOrd="0" destOrd="0" presId="urn:microsoft.com/office/officeart/2005/8/layout/process2"/>
    <dgm:cxn modelId="{5AD960D4-47DE-486C-96AA-16A9E641B6B7}" type="presParOf" srcId="{68A27218-F807-4B8D-8711-4A2F15548408}" destId="{840B931D-DAB3-4AA8-9D7D-615163ED5C79}" srcOrd="8"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A99EC7-90F5-40E6-9840-FB82346958E3}">
      <dsp:nvSpPr>
        <dsp:cNvPr id="0" name=""/>
        <dsp:cNvSpPr/>
      </dsp:nvSpPr>
      <dsp:spPr>
        <a:xfrm>
          <a:off x="2069078" y="766"/>
          <a:ext cx="3331786" cy="896507"/>
        </a:xfrm>
        <a:prstGeom prst="roundRect">
          <a:avLst>
            <a:gd name="adj" fmla="val 10000"/>
          </a:avLst>
        </a:prstGeom>
        <a:solidFill>
          <a:schemeClr val="tx1"/>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es-MX" sz="2700" b="1" kern="1200" dirty="0">
              <a:solidFill>
                <a:srgbClr val="FF0000"/>
              </a:solidFill>
            </a:rPr>
            <a:t>Luz</a:t>
          </a:r>
        </a:p>
      </dsp:txBody>
      <dsp:txXfrm>
        <a:off x="2095336" y="27024"/>
        <a:ext cx="3279270" cy="843991"/>
      </dsp:txXfrm>
    </dsp:sp>
    <dsp:sp modelId="{34BB15B3-4AA6-436B-9E14-8B9E63E3100D}">
      <dsp:nvSpPr>
        <dsp:cNvPr id="0" name=""/>
        <dsp:cNvSpPr/>
      </dsp:nvSpPr>
      <dsp:spPr>
        <a:xfrm rot="5400000">
          <a:off x="3566876" y="919686"/>
          <a:ext cx="336190" cy="403428"/>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s-MX" sz="1600" kern="1200"/>
        </a:p>
      </dsp:txBody>
      <dsp:txXfrm rot="-5400000">
        <a:off x="3613944" y="953305"/>
        <a:ext cx="242056" cy="235333"/>
      </dsp:txXfrm>
    </dsp:sp>
    <dsp:sp modelId="{5B9FFD16-10FA-4361-8793-FDEB429AE594}">
      <dsp:nvSpPr>
        <dsp:cNvPr id="0" name=""/>
        <dsp:cNvSpPr/>
      </dsp:nvSpPr>
      <dsp:spPr>
        <a:xfrm>
          <a:off x="2069078" y="1345527"/>
          <a:ext cx="3331786" cy="896507"/>
        </a:xfrm>
        <a:prstGeom prst="roundRect">
          <a:avLst>
            <a:gd name="adj" fmla="val 10000"/>
          </a:avLst>
        </a:prstGeom>
        <a:solidFill>
          <a:srgbClr val="FF0000"/>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es-MX" sz="2700" b="1" kern="1200" dirty="0"/>
            <a:t>Color</a:t>
          </a:r>
          <a:r>
            <a:rPr lang="es-MX" sz="2700" kern="1200" dirty="0"/>
            <a:t> </a:t>
          </a:r>
        </a:p>
      </dsp:txBody>
      <dsp:txXfrm>
        <a:off x="2095336" y="1371785"/>
        <a:ext cx="3279270" cy="843991"/>
      </dsp:txXfrm>
    </dsp:sp>
    <dsp:sp modelId="{923141CE-A4D3-4B97-B45B-84B33F8FEA0B}">
      <dsp:nvSpPr>
        <dsp:cNvPr id="0" name=""/>
        <dsp:cNvSpPr/>
      </dsp:nvSpPr>
      <dsp:spPr>
        <a:xfrm rot="5400000">
          <a:off x="3566876" y="2264448"/>
          <a:ext cx="336190" cy="403428"/>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s-MX" sz="1600" kern="1200"/>
        </a:p>
      </dsp:txBody>
      <dsp:txXfrm rot="-5400000">
        <a:off x="3613944" y="2298067"/>
        <a:ext cx="242056" cy="235333"/>
      </dsp:txXfrm>
    </dsp:sp>
    <dsp:sp modelId="{6D0AC4A7-140F-43B3-8C82-D1640B7A4C55}">
      <dsp:nvSpPr>
        <dsp:cNvPr id="0" name=""/>
        <dsp:cNvSpPr/>
      </dsp:nvSpPr>
      <dsp:spPr>
        <a:xfrm>
          <a:off x="2069078" y="2690289"/>
          <a:ext cx="3331786" cy="896507"/>
        </a:xfrm>
        <a:prstGeom prst="roundRect">
          <a:avLst>
            <a:gd name="adj" fmla="val 10000"/>
          </a:avLst>
        </a:prstGeom>
        <a:solidFill>
          <a:schemeClr val="tx1"/>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sp3d extrusionH="28000" prstMaterial="matte"/>
        </a:bodyPr>
        <a:lstStyle/>
        <a:p>
          <a:pPr marL="0" lvl="0" indent="0" algn="ctr" defTabSz="1200150">
            <a:lnSpc>
              <a:spcPct val="90000"/>
            </a:lnSpc>
            <a:spcBef>
              <a:spcPct val="0"/>
            </a:spcBef>
            <a:spcAft>
              <a:spcPct val="35000"/>
            </a:spcAft>
            <a:buNone/>
          </a:pPr>
          <a:r>
            <a:rPr lang="es-MX" sz="2700" b="1" kern="1200" dirty="0">
              <a:solidFill>
                <a:srgbClr val="FF0000"/>
              </a:solidFill>
            </a:rPr>
            <a:t>Instante</a:t>
          </a:r>
        </a:p>
      </dsp:txBody>
      <dsp:txXfrm>
        <a:off x="2095336" y="2716547"/>
        <a:ext cx="3279270" cy="843991"/>
      </dsp:txXfrm>
    </dsp:sp>
    <dsp:sp modelId="{ED65A7D1-A8BD-4A00-8E21-7A7BB155B3C5}">
      <dsp:nvSpPr>
        <dsp:cNvPr id="0" name=""/>
        <dsp:cNvSpPr/>
      </dsp:nvSpPr>
      <dsp:spPr>
        <a:xfrm rot="5400000">
          <a:off x="3566876" y="3609209"/>
          <a:ext cx="336190" cy="403428"/>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s-MX" sz="1600" kern="1200"/>
        </a:p>
      </dsp:txBody>
      <dsp:txXfrm rot="-5400000">
        <a:off x="3613944" y="3642828"/>
        <a:ext cx="242056" cy="235333"/>
      </dsp:txXfrm>
    </dsp:sp>
    <dsp:sp modelId="{AFE3AEA7-F661-4D03-A0C6-26533A2DD0C9}">
      <dsp:nvSpPr>
        <dsp:cNvPr id="0" name=""/>
        <dsp:cNvSpPr/>
      </dsp:nvSpPr>
      <dsp:spPr>
        <a:xfrm>
          <a:off x="2069078" y="4035050"/>
          <a:ext cx="3331786" cy="896507"/>
        </a:xfrm>
        <a:prstGeom prst="roundRect">
          <a:avLst>
            <a:gd name="adj" fmla="val 10000"/>
          </a:avLst>
        </a:prstGeom>
        <a:solidFill>
          <a:srgbClr val="FF0000"/>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91440" tIns="91440" rIns="91440" bIns="91440" numCol="1" spcCol="1270" anchor="ctr" anchorCtr="0">
          <a:noAutofit/>
          <a:sp3d extrusionH="28000" prstMaterial="matte"/>
        </a:bodyPr>
        <a:lstStyle/>
        <a:p>
          <a:pPr marL="0" lvl="0" indent="0" algn="ctr" defTabSz="1066800">
            <a:lnSpc>
              <a:spcPct val="90000"/>
            </a:lnSpc>
            <a:spcBef>
              <a:spcPct val="0"/>
            </a:spcBef>
            <a:spcAft>
              <a:spcPct val="35000"/>
            </a:spcAft>
            <a:buNone/>
          </a:pPr>
          <a:r>
            <a:rPr lang="es-MX" sz="2400" b="1" kern="1200" dirty="0"/>
            <a:t>Composición</a:t>
          </a:r>
        </a:p>
      </dsp:txBody>
      <dsp:txXfrm>
        <a:off x="2095336" y="4061308"/>
        <a:ext cx="3279270" cy="843991"/>
      </dsp:txXfrm>
    </dsp:sp>
    <dsp:sp modelId="{7F329CF6-FFE4-410E-ABF9-65DC1CFEC155}">
      <dsp:nvSpPr>
        <dsp:cNvPr id="0" name=""/>
        <dsp:cNvSpPr/>
      </dsp:nvSpPr>
      <dsp:spPr>
        <a:xfrm rot="5400000">
          <a:off x="3566876" y="4953970"/>
          <a:ext cx="336190" cy="403428"/>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s-MX" sz="1600" kern="1200"/>
        </a:p>
      </dsp:txBody>
      <dsp:txXfrm rot="-5400000">
        <a:off x="3613944" y="4987589"/>
        <a:ext cx="242056" cy="235333"/>
      </dsp:txXfrm>
    </dsp:sp>
    <dsp:sp modelId="{840B931D-DAB3-4AA8-9D7D-615163ED5C79}">
      <dsp:nvSpPr>
        <dsp:cNvPr id="0" name=""/>
        <dsp:cNvSpPr/>
      </dsp:nvSpPr>
      <dsp:spPr>
        <a:xfrm>
          <a:off x="2069078" y="5379812"/>
          <a:ext cx="3331786" cy="896507"/>
        </a:xfrm>
        <a:prstGeom prst="roundRect">
          <a:avLst>
            <a:gd name="adj" fmla="val 10000"/>
          </a:avLst>
        </a:prstGeom>
        <a:solidFill>
          <a:schemeClr val="tx1"/>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sp3d extrusionH="28000" prstMaterial="matte"/>
        </a:bodyPr>
        <a:lstStyle/>
        <a:p>
          <a:pPr marL="0" lvl="0" indent="0" algn="ctr" defTabSz="1600200">
            <a:lnSpc>
              <a:spcPct val="90000"/>
            </a:lnSpc>
            <a:spcBef>
              <a:spcPct val="0"/>
            </a:spcBef>
            <a:spcAft>
              <a:spcPct val="35000"/>
            </a:spcAft>
            <a:buNone/>
          </a:pPr>
          <a:r>
            <a:rPr lang="es-MX" sz="3600" b="1" kern="1200" dirty="0">
              <a:solidFill>
                <a:srgbClr val="FF0000"/>
              </a:solidFill>
            </a:rPr>
            <a:t>Foto perfecta</a:t>
          </a:r>
        </a:p>
      </dsp:txBody>
      <dsp:txXfrm>
        <a:off x="2095336" y="5406070"/>
        <a:ext cx="3279270" cy="843991"/>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jpg>
</file>

<file path=ppt/media/image14.jpg>
</file>

<file path=ppt/media/image15.jpg>
</file>

<file path=ppt/media/image16.jpg>
</file>

<file path=ppt/media/image17.jpg>
</file>

<file path=ppt/media/image18.jpg>
</file>

<file path=ppt/media/image19.jpg>
</file>

<file path=ppt/media/image2.jpeg>
</file>

<file path=ppt/media/image3.jpeg>
</file>

<file path=ppt/media/image4.jpeg>
</file>

<file path=ppt/media/image5.png>
</file>

<file path=ppt/media/image6.sv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3/5/2019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s-ES"/>
              <a:t>Haga clic para modificar el estilo de título del patrón</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s-ES"/>
              <a:t>Haga clic en el icono para agregar una imagen</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18C79C5D-2A6F-F04D-97DA-BEF2467B64E4}" type="datetimeFigureOut">
              <a:rPr lang="en-US" dirty="0"/>
              <a:pPr/>
              <a:t>3/5/2019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s-ES"/>
              <a:t>Editar los estilos de texto del patrón</a:t>
            </a:r>
          </a:p>
        </p:txBody>
      </p:sp>
      <p:sp>
        <p:nvSpPr>
          <p:cNvPr id="4" name="Date Placeholder 3"/>
          <p:cNvSpPr>
            <a:spLocks noGrp="1"/>
          </p:cNvSpPr>
          <p:nvPr>
            <p:ph type="dt" sz="half" idx="10"/>
          </p:nvPr>
        </p:nvSpPr>
        <p:spPr/>
        <p:txBody>
          <a:bodyPr/>
          <a:lstStyle/>
          <a:p>
            <a:fld id="{8DFA1846-DA80-1C48-A609-854EA85C59AD}" type="datetimeFigureOut">
              <a:rPr lang="en-US" dirty="0"/>
              <a:pPr/>
              <a:t>3/5/2019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s-ES"/>
              <a:t>Haga clic para modificar el estilo de título del patrón</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s-ES"/>
              <a:t>Editar los estilos de texto del patrón</a:t>
            </a:r>
          </a:p>
        </p:txBody>
      </p:sp>
      <p:sp>
        <p:nvSpPr>
          <p:cNvPr id="2" name="Date Placeholder 1"/>
          <p:cNvSpPr>
            <a:spLocks noGrp="1"/>
          </p:cNvSpPr>
          <p:nvPr>
            <p:ph type="dt" sz="half" idx="10"/>
          </p:nvPr>
        </p:nvSpPr>
        <p:spPr/>
        <p:txBody>
          <a:bodyPr/>
          <a:lstStyle/>
          <a:p>
            <a:fld id="{FBF54567-0DE4-3F47-BF90-CB84690072F9}" type="datetimeFigureOut">
              <a:rPr lang="en-US" dirty="0"/>
              <a:pPr/>
              <a:t>3/5/2019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3/5/2019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3/5/2019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s-ES"/>
              <a:t>Haga clic para modificar el estilo de título del patrón</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3/5/2019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8DFA1846-DA80-1C48-A609-854EA85C59AD}" type="datetimeFigureOut">
              <a:rPr lang="en-US" dirty="0"/>
              <a:pPr/>
              <a:t>3/5/2019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3/5/2019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3/5/2019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3/5/2019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3/5/2019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D0DF5E60-9974-AC48-9591-99C2BB44B7CF}" type="datetimeFigureOut">
              <a:rPr lang="en-US" dirty="0"/>
              <a:pPr/>
              <a:t>3/5/2019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s-ES"/>
              <a:t>Haga clic para modificar el estilo de título del patrón</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s-ES"/>
              <a:t>Haga clic en el icono para agregar una imagen</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3/5/2019</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3/5/2019</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www.glosariografico.com/tinta" TargetMode="Externa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hyperlink" Target="http://www.monografias.com/trabajos5/colarq/colarq.shtml" TargetMode="External"/><Relationship Id="rId2" Type="http://schemas.openxmlformats.org/officeDocument/2006/relationships/hyperlink" Target="http://www.monografias.com/trabajos5/natlu/natlu.shtml" TargetMode="External"/><Relationship Id="rId1" Type="http://schemas.openxmlformats.org/officeDocument/2006/relationships/slideLayout" Target="../slideLayouts/slideLayout2.xml"/><Relationship Id="rId4" Type="http://schemas.openxmlformats.org/officeDocument/2006/relationships/hyperlink" Target="http://www.webusable.com/coloursMean.ht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A38762-22C3-4A20-9485-E7F52DF000F1}"/>
              </a:ext>
            </a:extLst>
          </p:cNvPr>
          <p:cNvSpPr>
            <a:spLocks noGrp="1"/>
          </p:cNvSpPr>
          <p:nvPr>
            <p:ph type="ctrTitle"/>
          </p:nvPr>
        </p:nvSpPr>
        <p:spPr/>
        <p:txBody>
          <a:bodyPr/>
          <a:lstStyle/>
          <a:p>
            <a:r>
              <a:rPr lang="es-MX" sz="4400" dirty="0"/>
              <a:t>SOMA13B-605</a:t>
            </a:r>
            <a:br>
              <a:rPr lang="es-MX" sz="4400" dirty="0"/>
            </a:br>
            <a:r>
              <a:rPr lang="es-MX" sz="4400" dirty="0"/>
              <a:t>Chi </a:t>
            </a:r>
            <a:r>
              <a:rPr lang="es-MX" sz="4400" dirty="0" err="1"/>
              <a:t>Gomez</a:t>
            </a:r>
            <a:r>
              <a:rPr lang="es-MX" sz="4400" dirty="0"/>
              <a:t> Luis Jesús </a:t>
            </a:r>
            <a:br>
              <a:rPr lang="es-MX" sz="4400" dirty="0"/>
            </a:br>
            <a:r>
              <a:rPr lang="es-MX" sz="4400" dirty="0" err="1"/>
              <a:t>Romellon</a:t>
            </a:r>
            <a:r>
              <a:rPr lang="es-MX" sz="4400" dirty="0"/>
              <a:t> de la Cruz Raúl Alejandro </a:t>
            </a:r>
            <a:br>
              <a:rPr lang="es-MX" sz="4400" dirty="0"/>
            </a:br>
            <a:r>
              <a:rPr lang="es-MX" sz="4400" dirty="0"/>
              <a:t>Sánchez Villalobos </a:t>
            </a:r>
            <a:r>
              <a:rPr lang="es-MX" sz="4400" dirty="0" err="1"/>
              <a:t>Angel</a:t>
            </a:r>
            <a:r>
              <a:rPr lang="es-MX" sz="4400" dirty="0"/>
              <a:t> Eduardo</a:t>
            </a:r>
            <a:br>
              <a:rPr lang="es-MX" sz="4400" dirty="0"/>
            </a:br>
            <a:r>
              <a:rPr lang="es-MX" sz="4400" dirty="0"/>
              <a:t>Toto Hernández Enrique </a:t>
            </a:r>
          </a:p>
        </p:txBody>
      </p:sp>
    </p:spTree>
    <p:extLst>
      <p:ext uri="{BB962C8B-B14F-4D97-AF65-F5344CB8AC3E}">
        <p14:creationId xmlns:p14="http://schemas.microsoft.com/office/powerpoint/2010/main" val="2239636830"/>
      </p:ext>
    </p:extLst>
  </p:cSld>
  <p:clrMapOvr>
    <a:masterClrMapping/>
  </p:clrMapOvr>
  <p:transition spd="slow">
    <p:comb/>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098" name="Picture 2" descr="Resultado de imagen para encuadre">
            <a:extLst>
              <a:ext uri="{FF2B5EF4-FFF2-40B4-BE49-F238E27FC236}">
                <a16:creationId xmlns:a16="http://schemas.microsoft.com/office/drawing/2014/main" id="{BF23E5AB-BCDE-48B7-A4E6-7DF6A701CF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939" t="3993" b="5098"/>
          <a:stretch/>
        </p:blipFill>
        <p:spPr bwMode="auto">
          <a:xfrm>
            <a:off x="20" y="10"/>
            <a:ext cx="12191980" cy="6857989"/>
          </a:xfrm>
          <a:prstGeom prst="rect">
            <a:avLst/>
          </a:prstGeom>
          <a:noFill/>
          <a:extLst>
            <a:ext uri="{909E8E84-426E-40DD-AFC4-6F175D3DCCD1}">
              <a14:hiddenFill xmlns:a14="http://schemas.microsoft.com/office/drawing/2010/main">
                <a:solidFill>
                  <a:srgbClr val="FFFFFF"/>
                </a:solidFill>
              </a14:hiddenFill>
            </a:ext>
          </a:extLst>
        </p:spPr>
      </p:pic>
      <p:sp>
        <p:nvSpPr>
          <p:cNvPr id="71" name="Rectangle 5">
            <a:extLst>
              <a:ext uri="{FF2B5EF4-FFF2-40B4-BE49-F238E27FC236}">
                <a16:creationId xmlns:a16="http://schemas.microsoft.com/office/drawing/2014/main" id="{27C16B04-88F3-4EEB-BB39-BDC7CE3F66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40967" cy="6858000"/>
          </a:xfrm>
          <a:custGeom>
            <a:avLst/>
            <a:gdLst/>
            <a:ahLst/>
            <a:cxnLst/>
            <a:rect l="l" t="t" r="r" b="b"/>
            <a:pathLst>
              <a:path w="6040967" h="6858000">
                <a:moveTo>
                  <a:pt x="0" y="0"/>
                </a:moveTo>
                <a:lnTo>
                  <a:pt x="6040967" y="0"/>
                </a:lnTo>
                <a:lnTo>
                  <a:pt x="6040967" y="1900238"/>
                </a:lnTo>
                <a:lnTo>
                  <a:pt x="5670550" y="2178050"/>
                </a:lnTo>
                <a:lnTo>
                  <a:pt x="5666317" y="2184400"/>
                </a:lnTo>
                <a:lnTo>
                  <a:pt x="5659967" y="2193925"/>
                </a:lnTo>
                <a:lnTo>
                  <a:pt x="5653617" y="2201863"/>
                </a:lnTo>
                <a:lnTo>
                  <a:pt x="5653617" y="2211388"/>
                </a:lnTo>
                <a:lnTo>
                  <a:pt x="5653617" y="2220913"/>
                </a:lnTo>
                <a:lnTo>
                  <a:pt x="5659967" y="2228850"/>
                </a:lnTo>
                <a:lnTo>
                  <a:pt x="5666317" y="2238375"/>
                </a:lnTo>
                <a:lnTo>
                  <a:pt x="5670550" y="2244725"/>
                </a:lnTo>
                <a:lnTo>
                  <a:pt x="6040967" y="2522538"/>
                </a:lnTo>
                <a:lnTo>
                  <a:pt x="6040967" y="6858000"/>
                </a:lnTo>
                <a:lnTo>
                  <a:pt x="0" y="6858000"/>
                </a:lnTo>
                <a:close/>
              </a:path>
            </a:pathLst>
          </a:custGeom>
          <a:solidFill>
            <a:schemeClr val="accent1">
              <a:alpha val="6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5">
            <a:extLst>
              <a:ext uri="{FF2B5EF4-FFF2-40B4-BE49-F238E27FC236}">
                <a16:creationId xmlns:a16="http://schemas.microsoft.com/office/drawing/2014/main" id="{97708BC7-0955-432D-A44D-D8DBD2487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5653617" y="0"/>
            <a:ext cx="6538383" cy="6858000"/>
          </a:xfrm>
          <a:custGeom>
            <a:avLst/>
            <a:gdLst/>
            <a:ahLst/>
            <a:cxnLst/>
            <a:rect l="l" t="t" r="r" b="b"/>
            <a:pathLst>
              <a:path w="6538383" h="6858000">
                <a:moveTo>
                  <a:pt x="387350" y="0"/>
                </a:moveTo>
                <a:lnTo>
                  <a:pt x="4874683" y="0"/>
                </a:lnTo>
                <a:lnTo>
                  <a:pt x="6093883" y="0"/>
                </a:lnTo>
                <a:lnTo>
                  <a:pt x="6538383" y="0"/>
                </a:lnTo>
                <a:lnTo>
                  <a:pt x="6538383" y="6858000"/>
                </a:lnTo>
                <a:lnTo>
                  <a:pt x="6093883" y="6858000"/>
                </a:lnTo>
                <a:lnTo>
                  <a:pt x="4874683" y="6858000"/>
                </a:lnTo>
                <a:lnTo>
                  <a:pt x="387350" y="6858000"/>
                </a:lnTo>
                <a:lnTo>
                  <a:pt x="387350" y="2522538"/>
                </a:lnTo>
                <a:lnTo>
                  <a:pt x="16933" y="2244725"/>
                </a:lnTo>
                <a:lnTo>
                  <a:pt x="12700" y="2238375"/>
                </a:lnTo>
                <a:lnTo>
                  <a:pt x="6350" y="2228850"/>
                </a:lnTo>
                <a:lnTo>
                  <a:pt x="0" y="2220913"/>
                </a:lnTo>
                <a:lnTo>
                  <a:pt x="0" y="2211388"/>
                </a:lnTo>
                <a:lnTo>
                  <a:pt x="0" y="2201863"/>
                </a:lnTo>
                <a:lnTo>
                  <a:pt x="6350" y="2193925"/>
                </a:lnTo>
                <a:lnTo>
                  <a:pt x="12700" y="2184400"/>
                </a:lnTo>
                <a:lnTo>
                  <a:pt x="16933" y="2178050"/>
                </a:lnTo>
                <a:lnTo>
                  <a:pt x="387350" y="1900238"/>
                </a:lnTo>
                <a:close/>
              </a:path>
            </a:pathLst>
          </a:custGeom>
          <a:solidFill>
            <a:schemeClr val="bg1">
              <a:alpha val="83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CuadroTexto 3">
            <a:extLst>
              <a:ext uri="{FF2B5EF4-FFF2-40B4-BE49-F238E27FC236}">
                <a16:creationId xmlns:a16="http://schemas.microsoft.com/office/drawing/2014/main" id="{C61CFE6D-7333-49F5-B44B-D139048429D3}"/>
              </a:ext>
            </a:extLst>
          </p:cNvPr>
          <p:cNvSpPr txBox="1"/>
          <p:nvPr/>
        </p:nvSpPr>
        <p:spPr>
          <a:xfrm>
            <a:off x="6519333" y="447188"/>
            <a:ext cx="5223934" cy="1559412"/>
          </a:xfrm>
          <a:prstGeom prst="rect">
            <a:avLst/>
          </a:prstGeom>
        </p:spPr>
        <p:txBody>
          <a:bodyPr vert="horz" lIns="91440" tIns="45720" rIns="91440" bIns="45720" rtlCol="0" anchor="b">
            <a:normAutofit/>
          </a:bodyPr>
          <a:lstStyle/>
          <a:p>
            <a:pPr>
              <a:spcBef>
                <a:spcPct val="0"/>
              </a:spcBef>
              <a:spcAft>
                <a:spcPts val="600"/>
              </a:spcAft>
            </a:pPr>
            <a:r>
              <a:rPr lang="en-US" sz="4000" b="1">
                <a:solidFill>
                  <a:srgbClr val="FEFEFE"/>
                </a:solidFill>
                <a:latin typeface="+mj-lt"/>
                <a:ea typeface="+mj-ea"/>
                <a:cs typeface="+mj-cs"/>
              </a:rPr>
              <a:t>ENCUADRE</a:t>
            </a:r>
          </a:p>
        </p:txBody>
      </p:sp>
      <p:sp>
        <p:nvSpPr>
          <p:cNvPr id="3" name="Marcador de contenido 2">
            <a:extLst>
              <a:ext uri="{FF2B5EF4-FFF2-40B4-BE49-F238E27FC236}">
                <a16:creationId xmlns:a16="http://schemas.microsoft.com/office/drawing/2014/main" id="{F6225D45-258A-4CEE-ACE2-BEE6EE831E1D}"/>
              </a:ext>
            </a:extLst>
          </p:cNvPr>
          <p:cNvSpPr>
            <a:spLocks noGrp="1"/>
          </p:cNvSpPr>
          <p:nvPr>
            <p:ph idx="1"/>
          </p:nvPr>
        </p:nvSpPr>
        <p:spPr>
          <a:xfrm>
            <a:off x="6519333" y="2413000"/>
            <a:ext cx="5223934" cy="3632200"/>
          </a:xfrm>
        </p:spPr>
        <p:txBody>
          <a:bodyPr vert="horz" lIns="91440" tIns="45720" rIns="91440" bIns="45720" rtlCol="0" anchor="ctr">
            <a:normAutofit/>
          </a:bodyPr>
          <a:lstStyle/>
          <a:p>
            <a:pPr marL="0" indent="0">
              <a:lnSpc>
                <a:spcPct val="90000"/>
              </a:lnSpc>
            </a:pPr>
            <a:r>
              <a:rPr lang="en-US" sz="1700" b="1"/>
              <a:t>¿Qué es el encuadre?</a:t>
            </a:r>
          </a:p>
          <a:p>
            <a:pPr marL="0" indent="0">
              <a:lnSpc>
                <a:spcPct val="90000"/>
              </a:lnSpc>
            </a:pPr>
            <a:r>
              <a:rPr lang="en-US" sz="1700"/>
              <a:t>El encuadre, en fotografía, hace alusión a la porción de la escena que como fotógrafo, utilizaras para tus fotografías. Es decir, que proporción de la escena vas a capturar en una fotografía. Imagínate al encuadre como el escenario en donde transcurren tus fotos.</a:t>
            </a:r>
          </a:p>
          <a:p>
            <a:pPr marL="0" indent="0">
              <a:lnSpc>
                <a:spcPct val="90000"/>
              </a:lnSpc>
            </a:pPr>
            <a:r>
              <a:rPr lang="en-US" sz="1700"/>
              <a:t>El encuadre es un elemento fundamental a la hora de construir las fotografías ya que, los bordes de la foto, que casi siempre son rectangulares, ejercen una gran influencia en el contenido de la misma y en los mensajes y sensaciones que transmiten.</a:t>
            </a:r>
          </a:p>
          <a:p>
            <a:pPr>
              <a:lnSpc>
                <a:spcPct val="90000"/>
              </a:lnSpc>
            </a:pPr>
            <a:endParaRPr lang="en-US" sz="1700"/>
          </a:p>
        </p:txBody>
      </p:sp>
    </p:spTree>
    <p:extLst>
      <p:ext uri="{BB962C8B-B14F-4D97-AF65-F5344CB8AC3E}">
        <p14:creationId xmlns:p14="http://schemas.microsoft.com/office/powerpoint/2010/main" val="9747320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additive="base">
                                        <p:cTn id="7" dur="500" fill="hold"/>
                                        <p:tgtEl>
                                          <p:spTgt spid="4098"/>
                                        </p:tgtEl>
                                        <p:attrNameLst>
                                          <p:attrName>ppt_x</p:attrName>
                                        </p:attrNameLst>
                                      </p:cBhvr>
                                      <p:tavLst>
                                        <p:tav tm="0">
                                          <p:val>
                                            <p:strVal val="#ppt_x"/>
                                          </p:val>
                                        </p:tav>
                                        <p:tav tm="100000">
                                          <p:val>
                                            <p:strVal val="#ppt_x"/>
                                          </p:val>
                                        </p:tav>
                                      </p:tavLst>
                                    </p:anim>
                                    <p:anim calcmode="lin" valueType="num">
                                      <p:cBhvr additive="base">
                                        <p:cTn id="8" dur="500" fill="hold"/>
                                        <p:tgtEl>
                                          <p:spTgt spid="409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122" name="Picture 2" descr="Imagen relacionada">
            <a:extLst>
              <a:ext uri="{FF2B5EF4-FFF2-40B4-BE49-F238E27FC236}">
                <a16:creationId xmlns:a16="http://schemas.microsoft.com/office/drawing/2014/main" id="{F64BCB5B-F634-462D-ABDD-944BC07BE1DB}"/>
              </a:ext>
            </a:extLst>
          </p:cNvPr>
          <p:cNvPicPr>
            <a:picLocks noChangeAspect="1" noChangeArrowheads="1"/>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25255" r="16092" b="-1"/>
          <a:stretch/>
        </p:blipFill>
        <p:spPr bwMode="auto">
          <a:xfrm>
            <a:off x="6108700" y="191831"/>
            <a:ext cx="6094450" cy="6666169"/>
          </a:xfrm>
          <a:prstGeom prst="rect">
            <a:avLst/>
          </a:prstGeom>
          <a:noFill/>
          <a:extLst>
            <a:ext uri="{909E8E84-426E-40DD-AFC4-6F175D3DCCD1}">
              <a14:hiddenFill xmlns:a14="http://schemas.microsoft.com/office/drawing/2010/main">
                <a:solidFill>
                  <a:srgbClr val="FFFFFF"/>
                </a:solidFill>
              </a14:hiddenFill>
            </a:ext>
          </a:extLst>
        </p:spPr>
      </p:pic>
      <p:sp>
        <p:nvSpPr>
          <p:cNvPr id="71" name="Freeform 16">
            <a:extLst>
              <a:ext uri="{FF2B5EF4-FFF2-40B4-BE49-F238E27FC236}">
                <a16:creationId xmlns:a16="http://schemas.microsoft.com/office/drawing/2014/main" id="{90814A6D-51DC-4E3F-B3C1-B4B7517F1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911DDEC9-F521-4C9F-98BE-EAFB0F10B77A}"/>
              </a:ext>
            </a:extLst>
          </p:cNvPr>
          <p:cNvSpPr>
            <a:spLocks noGrp="1"/>
          </p:cNvSpPr>
          <p:nvPr>
            <p:ph idx="1"/>
          </p:nvPr>
        </p:nvSpPr>
        <p:spPr>
          <a:xfrm>
            <a:off x="818712" y="2514600"/>
            <a:ext cx="5055923" cy="3530600"/>
          </a:xfrm>
        </p:spPr>
        <p:txBody>
          <a:bodyPr>
            <a:normAutofit/>
          </a:bodyPr>
          <a:lstStyle/>
          <a:p>
            <a:pPr>
              <a:lnSpc>
                <a:spcPct val="90000"/>
              </a:lnSpc>
            </a:pPr>
            <a:r>
              <a:rPr lang="es-MX" dirty="0"/>
              <a:t>Planeas con anticipación el encuadre, para una vez decididos todos los elementos a incluir en tu fotografía, ajustar los parámetros de la cámara para la toma.</a:t>
            </a:r>
            <a:endParaRPr lang="es-MX"/>
          </a:p>
          <a:p>
            <a:pPr>
              <a:lnSpc>
                <a:spcPct val="90000"/>
              </a:lnSpc>
            </a:pPr>
            <a:r>
              <a:rPr lang="es-MX" dirty="0"/>
              <a:t>Compones la fotografía mientras encuadras, es decir, decides que elementos incluirás o no en tus fotografías en el instante previo a oprimir el disparador.</a:t>
            </a:r>
            <a:endParaRPr lang="es-MX"/>
          </a:p>
          <a:p>
            <a:pPr>
              <a:lnSpc>
                <a:spcPct val="90000"/>
              </a:lnSpc>
            </a:pPr>
            <a:r>
              <a:rPr lang="es-MX" dirty="0"/>
              <a:t>Tomas la fotografía para luego, re encuadrarla en el ordenador.</a:t>
            </a:r>
            <a:endParaRPr lang="es-MX"/>
          </a:p>
          <a:p>
            <a:pPr>
              <a:lnSpc>
                <a:spcPct val="90000"/>
              </a:lnSpc>
            </a:pPr>
            <a:endParaRPr lang="es-MX"/>
          </a:p>
        </p:txBody>
      </p:sp>
      <p:sp>
        <p:nvSpPr>
          <p:cNvPr id="5" name="CuadroTexto 4">
            <a:extLst>
              <a:ext uri="{FF2B5EF4-FFF2-40B4-BE49-F238E27FC236}">
                <a16:creationId xmlns:a16="http://schemas.microsoft.com/office/drawing/2014/main" id="{1C15101A-F5DA-4333-9831-596CD3CD4AD6}"/>
              </a:ext>
            </a:extLst>
          </p:cNvPr>
          <p:cNvSpPr txBox="1"/>
          <p:nvPr/>
        </p:nvSpPr>
        <p:spPr>
          <a:xfrm>
            <a:off x="1104900" y="685800"/>
            <a:ext cx="4769735" cy="584775"/>
          </a:xfrm>
          <a:prstGeom prst="rect">
            <a:avLst/>
          </a:prstGeom>
          <a:noFill/>
        </p:spPr>
        <p:txBody>
          <a:bodyPr wrap="square" rtlCol="0">
            <a:spAutoFit/>
          </a:bodyPr>
          <a:lstStyle/>
          <a:p>
            <a:r>
              <a:rPr lang="es-MX" sz="3200" b="1" dirty="0">
                <a:latin typeface="Aharoni" panose="02010803020104030203" pitchFamily="2" charset="-79"/>
                <a:cs typeface="Aharoni" panose="02010803020104030203" pitchFamily="2" charset="-79"/>
              </a:rPr>
              <a:t>TIPOS DE ENCUADRE</a:t>
            </a:r>
          </a:p>
        </p:txBody>
      </p:sp>
    </p:spTree>
    <p:extLst>
      <p:ext uri="{BB962C8B-B14F-4D97-AF65-F5344CB8AC3E}">
        <p14:creationId xmlns:p14="http://schemas.microsoft.com/office/powerpoint/2010/main" val="32627752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additive="base">
                                        <p:cTn id="7" dur="500" fill="hold"/>
                                        <p:tgtEl>
                                          <p:spTgt spid="5122"/>
                                        </p:tgtEl>
                                        <p:attrNameLst>
                                          <p:attrName>ppt_x</p:attrName>
                                        </p:attrNameLst>
                                      </p:cBhvr>
                                      <p:tavLst>
                                        <p:tav tm="0">
                                          <p:val>
                                            <p:strVal val="#ppt_x"/>
                                          </p:val>
                                        </p:tav>
                                        <p:tav tm="100000">
                                          <p:val>
                                            <p:strVal val="#ppt_x"/>
                                          </p:val>
                                        </p:tav>
                                      </p:tavLst>
                                    </p:anim>
                                    <p:anim calcmode="lin" valueType="num">
                                      <p:cBhvr additive="base">
                                        <p:cTn id="8" dur="500" fill="hold"/>
                                        <p:tgtEl>
                                          <p:spTgt spid="51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4" name="CuadroTexto 3">
            <a:extLst>
              <a:ext uri="{FF2B5EF4-FFF2-40B4-BE49-F238E27FC236}">
                <a16:creationId xmlns:a16="http://schemas.microsoft.com/office/drawing/2014/main" id="{FFA83484-A843-4F0B-B064-4333223CF27B}"/>
              </a:ext>
            </a:extLst>
          </p:cNvPr>
          <p:cNvSpPr txBox="1"/>
          <p:nvPr/>
        </p:nvSpPr>
        <p:spPr>
          <a:xfrm>
            <a:off x="6105097" y="1957986"/>
            <a:ext cx="5365218" cy="4900014"/>
          </a:xfrm>
          <a:prstGeom prst="rect">
            <a:avLst/>
          </a:prstGeom>
          <a:effectLst/>
        </p:spPr>
        <p:txBody>
          <a:bodyPr vert="horz" lIns="91440" tIns="45720" rIns="91440" bIns="45720" rtlCol="0" anchor="ctr">
            <a:normAutofit/>
          </a:bodyPr>
          <a:lstStyle/>
          <a:p>
            <a:pPr>
              <a:lnSpc>
                <a:spcPct val="90000"/>
              </a:lnSpc>
              <a:spcBef>
                <a:spcPct val="20000"/>
              </a:spcBef>
              <a:spcAft>
                <a:spcPts val="600"/>
              </a:spcAft>
              <a:buClr>
                <a:schemeClr val="accent1"/>
              </a:buClr>
            </a:pPr>
            <a:r>
              <a:rPr lang="en-US" b="1" dirty="0" err="1"/>
              <a:t>Tipos</a:t>
            </a:r>
            <a:r>
              <a:rPr lang="en-US" b="1" dirty="0"/>
              <a:t> de </a:t>
            </a:r>
            <a:r>
              <a:rPr lang="en-US" b="1" dirty="0" err="1"/>
              <a:t>planos</a:t>
            </a:r>
            <a:r>
              <a:rPr lang="en-US" b="1" dirty="0"/>
              <a:t> </a:t>
            </a:r>
            <a:r>
              <a:rPr lang="en-US" b="1" dirty="0" err="1"/>
              <a:t>en</a:t>
            </a:r>
            <a:r>
              <a:rPr lang="en-US" b="1" dirty="0"/>
              <a:t> cine y </a:t>
            </a:r>
            <a:r>
              <a:rPr lang="en-US" b="1" dirty="0" err="1"/>
              <a:t>fotografía</a:t>
            </a:r>
            <a:r>
              <a:rPr lang="en-US" b="1" dirty="0"/>
              <a:t> </a:t>
            </a:r>
            <a:r>
              <a:rPr lang="en-US" b="1" dirty="0" err="1"/>
              <a:t>según</a:t>
            </a:r>
            <a:r>
              <a:rPr lang="en-US" b="1" dirty="0"/>
              <a:t> el </a:t>
            </a:r>
            <a:r>
              <a:rPr lang="en-US" b="1" dirty="0" err="1"/>
              <a:t>ángulo</a:t>
            </a:r>
            <a:endParaRPr lang="en-US" b="1" dirty="0"/>
          </a:p>
          <a:p>
            <a:pPr>
              <a:lnSpc>
                <a:spcPct val="90000"/>
              </a:lnSpc>
              <a:spcBef>
                <a:spcPct val="20000"/>
              </a:spcBef>
              <a:spcAft>
                <a:spcPts val="600"/>
              </a:spcAft>
              <a:buClr>
                <a:schemeClr val="accent1"/>
              </a:buClr>
              <a:buFont typeface="Wingdings 2" charset="2"/>
              <a:buChar char=""/>
            </a:pPr>
            <a:r>
              <a:rPr lang="en-US" b="1" dirty="0"/>
              <a:t>Plano </a:t>
            </a:r>
            <a:r>
              <a:rPr lang="en-US" b="1" dirty="0" err="1"/>
              <a:t>Cenital</a:t>
            </a:r>
            <a:r>
              <a:rPr lang="en-US" b="1" dirty="0"/>
              <a:t> o </a:t>
            </a:r>
            <a:r>
              <a:rPr lang="en-US" b="1" dirty="0" err="1"/>
              <a:t>Zenital</a:t>
            </a:r>
            <a:endParaRPr lang="en-US" b="1" dirty="0"/>
          </a:p>
          <a:p>
            <a:pPr>
              <a:lnSpc>
                <a:spcPct val="90000"/>
              </a:lnSpc>
              <a:spcBef>
                <a:spcPct val="20000"/>
              </a:spcBef>
              <a:spcAft>
                <a:spcPts val="600"/>
              </a:spcAft>
              <a:buClr>
                <a:schemeClr val="accent1"/>
              </a:buClr>
              <a:buFont typeface="Wingdings 2" charset="2"/>
              <a:buChar char=""/>
            </a:pPr>
            <a:r>
              <a:rPr lang="en-US" b="1" dirty="0"/>
              <a:t>Plano picado</a:t>
            </a:r>
          </a:p>
          <a:p>
            <a:pPr>
              <a:lnSpc>
                <a:spcPct val="90000"/>
              </a:lnSpc>
              <a:spcBef>
                <a:spcPct val="20000"/>
              </a:spcBef>
              <a:spcAft>
                <a:spcPts val="600"/>
              </a:spcAft>
              <a:buClr>
                <a:schemeClr val="accent1"/>
              </a:buClr>
              <a:buFont typeface="Wingdings 2" charset="2"/>
              <a:buChar char=""/>
            </a:pPr>
            <a:r>
              <a:rPr lang="en-US" b="1" dirty="0"/>
              <a:t>Plano </a:t>
            </a:r>
            <a:r>
              <a:rPr lang="en-US" b="1" dirty="0" err="1"/>
              <a:t>contrapicado</a:t>
            </a:r>
            <a:endParaRPr lang="en-US" b="1" dirty="0"/>
          </a:p>
          <a:p>
            <a:pPr>
              <a:lnSpc>
                <a:spcPct val="90000"/>
              </a:lnSpc>
              <a:spcBef>
                <a:spcPct val="20000"/>
              </a:spcBef>
              <a:spcAft>
                <a:spcPts val="600"/>
              </a:spcAft>
              <a:buClr>
                <a:schemeClr val="accent1"/>
              </a:buClr>
              <a:buFont typeface="Wingdings 2" charset="2"/>
              <a:buChar char=""/>
            </a:pPr>
            <a:r>
              <a:rPr lang="en-US" b="1" dirty="0"/>
              <a:t>Plano Nadir</a:t>
            </a:r>
          </a:p>
          <a:p>
            <a:pPr>
              <a:lnSpc>
                <a:spcPct val="90000"/>
              </a:lnSpc>
              <a:spcBef>
                <a:spcPct val="20000"/>
              </a:spcBef>
              <a:spcAft>
                <a:spcPts val="600"/>
              </a:spcAft>
              <a:buClr>
                <a:schemeClr val="accent1"/>
              </a:buClr>
              <a:buFont typeface="Wingdings 2" charset="2"/>
              <a:buChar char=""/>
            </a:pPr>
            <a:r>
              <a:rPr lang="en-US" b="1" dirty="0"/>
              <a:t>Plano dorsal</a:t>
            </a:r>
          </a:p>
          <a:p>
            <a:pPr>
              <a:lnSpc>
                <a:spcPct val="90000"/>
              </a:lnSpc>
              <a:spcBef>
                <a:spcPct val="20000"/>
              </a:spcBef>
              <a:spcAft>
                <a:spcPts val="600"/>
              </a:spcAft>
              <a:buClr>
                <a:schemeClr val="accent1"/>
              </a:buClr>
              <a:buFont typeface="Wingdings 2" charset="2"/>
              <a:buChar char=""/>
            </a:pPr>
            <a:r>
              <a:rPr lang="en-US" b="1" dirty="0"/>
              <a:t>Plano </a:t>
            </a:r>
            <a:r>
              <a:rPr lang="en-US" b="1" dirty="0" err="1"/>
              <a:t>Escorzo</a:t>
            </a:r>
            <a:endParaRPr lang="en-US" b="1" dirty="0"/>
          </a:p>
          <a:p>
            <a:pPr>
              <a:lnSpc>
                <a:spcPct val="90000"/>
              </a:lnSpc>
              <a:spcBef>
                <a:spcPct val="20000"/>
              </a:spcBef>
              <a:spcAft>
                <a:spcPts val="600"/>
              </a:spcAft>
              <a:buClr>
                <a:schemeClr val="accent1"/>
              </a:buClr>
              <a:buFont typeface="Wingdings 2" charset="2"/>
              <a:buChar char=""/>
            </a:pPr>
            <a:r>
              <a:rPr lang="en-US" b="1" dirty="0"/>
              <a:t>Plano </a:t>
            </a:r>
            <a:r>
              <a:rPr lang="en-US" b="1" dirty="0" err="1"/>
              <a:t>Perfil</a:t>
            </a:r>
            <a:endParaRPr lang="en-US" b="1" dirty="0"/>
          </a:p>
          <a:p>
            <a:pPr>
              <a:lnSpc>
                <a:spcPct val="90000"/>
              </a:lnSpc>
              <a:spcBef>
                <a:spcPct val="20000"/>
              </a:spcBef>
              <a:spcAft>
                <a:spcPts val="600"/>
              </a:spcAft>
              <a:buClr>
                <a:schemeClr val="accent1"/>
              </a:buClr>
              <a:buFont typeface="Wingdings 2" charset="2"/>
              <a:buChar char=""/>
            </a:pPr>
            <a:r>
              <a:rPr lang="en-US" b="1" dirty="0"/>
              <a:t>Plano Frontal</a:t>
            </a:r>
          </a:p>
          <a:p>
            <a:pPr>
              <a:lnSpc>
                <a:spcPct val="90000"/>
              </a:lnSpc>
              <a:spcBef>
                <a:spcPct val="20000"/>
              </a:spcBef>
              <a:spcAft>
                <a:spcPts val="600"/>
              </a:spcAft>
              <a:buClr>
                <a:schemeClr val="accent1"/>
              </a:buClr>
              <a:buFont typeface="Wingdings 2" charset="2"/>
              <a:buChar char=""/>
            </a:pPr>
            <a:r>
              <a:rPr lang="en-US" b="1" dirty="0"/>
              <a:t>Plano </a:t>
            </a:r>
            <a:r>
              <a:rPr lang="en-US" b="1" dirty="0" err="1"/>
              <a:t>holandés</a:t>
            </a:r>
            <a:endParaRPr lang="en-US" b="1" dirty="0"/>
          </a:p>
          <a:p>
            <a:pPr>
              <a:lnSpc>
                <a:spcPct val="90000"/>
              </a:lnSpc>
              <a:spcBef>
                <a:spcPct val="20000"/>
              </a:spcBef>
              <a:spcAft>
                <a:spcPts val="600"/>
              </a:spcAft>
              <a:buClr>
                <a:schemeClr val="accent1"/>
              </a:buClr>
              <a:buFont typeface="Wingdings 2" charset="2"/>
              <a:buChar char=""/>
            </a:pPr>
            <a:endParaRPr lang="en-US" sz="1000" dirty="0"/>
          </a:p>
        </p:txBody>
      </p:sp>
      <p:sp>
        <p:nvSpPr>
          <p:cNvPr id="5" name="CuadroTexto 4">
            <a:extLst>
              <a:ext uri="{FF2B5EF4-FFF2-40B4-BE49-F238E27FC236}">
                <a16:creationId xmlns:a16="http://schemas.microsoft.com/office/drawing/2014/main" id="{822094DC-064C-4231-9C05-FE9FEDF3BE49}"/>
              </a:ext>
            </a:extLst>
          </p:cNvPr>
          <p:cNvSpPr txBox="1"/>
          <p:nvPr/>
        </p:nvSpPr>
        <p:spPr>
          <a:xfrm>
            <a:off x="548545" y="2461846"/>
            <a:ext cx="4459459" cy="3616375"/>
          </a:xfrm>
          <a:prstGeom prst="rect">
            <a:avLst/>
          </a:prstGeom>
          <a:noFill/>
        </p:spPr>
        <p:txBody>
          <a:bodyPr wrap="square" rtlCol="0">
            <a:spAutoFit/>
          </a:bodyPr>
          <a:lstStyle/>
          <a:p>
            <a:pPr fontAlgn="base">
              <a:lnSpc>
                <a:spcPct val="90000"/>
              </a:lnSpc>
              <a:spcBef>
                <a:spcPct val="20000"/>
              </a:spcBef>
              <a:spcAft>
                <a:spcPts val="600"/>
              </a:spcAft>
              <a:buClr>
                <a:schemeClr val="accent1"/>
              </a:buClr>
              <a:buFont typeface="Wingdings 2" charset="2"/>
              <a:buChar char=""/>
            </a:pPr>
            <a:r>
              <a:rPr lang="en-US" b="1" dirty="0" err="1"/>
              <a:t>Tipos</a:t>
            </a:r>
            <a:r>
              <a:rPr lang="en-US" b="1" dirty="0"/>
              <a:t> de </a:t>
            </a:r>
            <a:r>
              <a:rPr lang="en-US" b="1" dirty="0" err="1"/>
              <a:t>planos</a:t>
            </a:r>
            <a:r>
              <a:rPr lang="en-US" b="1" dirty="0"/>
              <a:t> </a:t>
            </a:r>
            <a:r>
              <a:rPr lang="en-US" b="1" dirty="0" err="1"/>
              <a:t>según</a:t>
            </a:r>
            <a:r>
              <a:rPr lang="en-US" b="1" dirty="0"/>
              <a:t> el </a:t>
            </a:r>
            <a:r>
              <a:rPr lang="en-US" b="1" dirty="0" err="1"/>
              <a:t>encuadre</a:t>
            </a:r>
            <a:endParaRPr lang="en-US" b="1" dirty="0"/>
          </a:p>
          <a:p>
            <a:pPr fontAlgn="base">
              <a:lnSpc>
                <a:spcPct val="90000"/>
              </a:lnSpc>
              <a:spcBef>
                <a:spcPct val="20000"/>
              </a:spcBef>
              <a:spcAft>
                <a:spcPts val="600"/>
              </a:spcAft>
              <a:buClr>
                <a:schemeClr val="accent1"/>
              </a:buClr>
              <a:buFont typeface="Wingdings 2" charset="2"/>
              <a:buChar char=""/>
            </a:pPr>
            <a:r>
              <a:rPr lang="en-US" b="1" dirty="0"/>
              <a:t>Plano General</a:t>
            </a:r>
            <a:br>
              <a:rPr lang="en-US" dirty="0"/>
            </a:br>
            <a:r>
              <a:rPr lang="en-US" dirty="0"/>
              <a:t>   </a:t>
            </a:r>
            <a:r>
              <a:rPr lang="en-US" b="1" dirty="0"/>
              <a:t>Plano </a:t>
            </a:r>
            <a:r>
              <a:rPr lang="en-US" b="1" dirty="0" err="1"/>
              <a:t>Figura</a:t>
            </a:r>
            <a:endParaRPr lang="en-US" b="1" dirty="0"/>
          </a:p>
          <a:p>
            <a:pPr>
              <a:lnSpc>
                <a:spcPct val="90000"/>
              </a:lnSpc>
              <a:spcBef>
                <a:spcPct val="20000"/>
              </a:spcBef>
              <a:spcAft>
                <a:spcPts val="600"/>
              </a:spcAft>
              <a:buClr>
                <a:schemeClr val="accent1"/>
              </a:buClr>
              <a:buFont typeface="Wingdings 2" charset="2"/>
              <a:buChar char=""/>
            </a:pPr>
            <a:r>
              <a:rPr lang="en-US" b="1" dirty="0"/>
              <a:t>Plano Americano o 3/4</a:t>
            </a:r>
          </a:p>
          <a:p>
            <a:pPr>
              <a:lnSpc>
                <a:spcPct val="90000"/>
              </a:lnSpc>
              <a:spcBef>
                <a:spcPct val="20000"/>
              </a:spcBef>
              <a:spcAft>
                <a:spcPts val="600"/>
              </a:spcAft>
              <a:buClr>
                <a:schemeClr val="accent1"/>
              </a:buClr>
              <a:buFont typeface="Wingdings 2" charset="2"/>
              <a:buChar char=""/>
            </a:pPr>
            <a:r>
              <a:rPr lang="en-US" b="1" dirty="0"/>
              <a:t>Plano Medio</a:t>
            </a:r>
          </a:p>
          <a:p>
            <a:pPr>
              <a:lnSpc>
                <a:spcPct val="90000"/>
              </a:lnSpc>
              <a:spcBef>
                <a:spcPct val="20000"/>
              </a:spcBef>
              <a:spcAft>
                <a:spcPts val="600"/>
              </a:spcAft>
              <a:buClr>
                <a:schemeClr val="accent1"/>
              </a:buClr>
              <a:buFont typeface="Wingdings 2" charset="2"/>
              <a:buChar char=""/>
            </a:pPr>
            <a:r>
              <a:rPr lang="en-US" b="1" dirty="0"/>
              <a:t>Plano Medio </a:t>
            </a:r>
            <a:r>
              <a:rPr lang="en-US" b="1" dirty="0" err="1"/>
              <a:t>Corto</a:t>
            </a:r>
            <a:endParaRPr lang="en-US" b="1" dirty="0"/>
          </a:p>
          <a:p>
            <a:pPr>
              <a:lnSpc>
                <a:spcPct val="90000"/>
              </a:lnSpc>
              <a:spcBef>
                <a:spcPct val="20000"/>
              </a:spcBef>
              <a:spcAft>
                <a:spcPts val="600"/>
              </a:spcAft>
              <a:buClr>
                <a:schemeClr val="accent1"/>
              </a:buClr>
              <a:buFont typeface="Wingdings 2" charset="2"/>
              <a:buChar char=""/>
            </a:pPr>
            <a:r>
              <a:rPr lang="en-US" b="1" dirty="0"/>
              <a:t>Primer Plano</a:t>
            </a:r>
          </a:p>
          <a:p>
            <a:pPr>
              <a:lnSpc>
                <a:spcPct val="90000"/>
              </a:lnSpc>
              <a:spcBef>
                <a:spcPct val="20000"/>
              </a:spcBef>
              <a:spcAft>
                <a:spcPts val="600"/>
              </a:spcAft>
              <a:buClr>
                <a:schemeClr val="accent1"/>
              </a:buClr>
              <a:buFont typeface="Wingdings 2" charset="2"/>
              <a:buChar char=""/>
            </a:pPr>
            <a:r>
              <a:rPr lang="en-US" b="1" dirty="0" err="1"/>
              <a:t>Primerísimo</a:t>
            </a:r>
            <a:r>
              <a:rPr lang="en-US" b="1" dirty="0"/>
              <a:t> Primer Plano</a:t>
            </a:r>
          </a:p>
          <a:p>
            <a:pPr>
              <a:lnSpc>
                <a:spcPct val="90000"/>
              </a:lnSpc>
              <a:spcBef>
                <a:spcPct val="20000"/>
              </a:spcBef>
              <a:spcAft>
                <a:spcPts val="600"/>
              </a:spcAft>
              <a:buClr>
                <a:schemeClr val="accent1"/>
              </a:buClr>
              <a:buFont typeface="Wingdings 2" charset="2"/>
              <a:buChar char=""/>
            </a:pPr>
            <a:r>
              <a:rPr lang="en-US" b="1" dirty="0"/>
              <a:t>Plano </a:t>
            </a:r>
            <a:r>
              <a:rPr lang="en-US" b="1" dirty="0" err="1"/>
              <a:t>detalle</a:t>
            </a:r>
            <a:endParaRPr lang="en-US" b="1" dirty="0"/>
          </a:p>
          <a:p>
            <a:endParaRPr lang="es-MX" dirty="0"/>
          </a:p>
        </p:txBody>
      </p:sp>
      <p:sp>
        <p:nvSpPr>
          <p:cNvPr id="6" name="CuadroTexto 5">
            <a:extLst>
              <a:ext uri="{FF2B5EF4-FFF2-40B4-BE49-F238E27FC236}">
                <a16:creationId xmlns:a16="http://schemas.microsoft.com/office/drawing/2014/main" id="{4E8FB0C9-092F-4A7A-85F4-411B84BA6715}"/>
              </a:ext>
            </a:extLst>
          </p:cNvPr>
          <p:cNvSpPr txBox="1"/>
          <p:nvPr/>
        </p:nvSpPr>
        <p:spPr>
          <a:xfrm>
            <a:off x="2912012" y="492369"/>
            <a:ext cx="6302326" cy="646331"/>
          </a:xfrm>
          <a:prstGeom prst="rect">
            <a:avLst/>
          </a:prstGeom>
          <a:noFill/>
        </p:spPr>
        <p:txBody>
          <a:bodyPr wrap="square" rtlCol="0">
            <a:spAutoFit/>
          </a:bodyPr>
          <a:lstStyle/>
          <a:p>
            <a:pPr algn="ctr"/>
            <a:r>
              <a:rPr lang="es-MX" sz="3600" b="1" dirty="0">
                <a:latin typeface="Aharoni" panose="02010803020104030203" pitchFamily="2" charset="-79"/>
                <a:cs typeface="Aharoni" panose="02010803020104030203" pitchFamily="2" charset="-79"/>
              </a:rPr>
              <a:t>TIPOS DE PLANOS </a:t>
            </a:r>
          </a:p>
        </p:txBody>
      </p:sp>
    </p:spTree>
    <p:extLst>
      <p:ext uri="{BB962C8B-B14F-4D97-AF65-F5344CB8AC3E}">
        <p14:creationId xmlns:p14="http://schemas.microsoft.com/office/powerpoint/2010/main" val="11102461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CFA1303A-3DFF-4583-86E5-F0F3B0C6B6EB}"/>
              </a:ext>
            </a:extLst>
          </p:cNvPr>
          <p:cNvPicPr>
            <a:picLocks noChangeAspect="1"/>
          </p:cNvPicPr>
          <p:nvPr/>
        </p:nvPicPr>
        <p:blipFill rotWithShape="1">
          <a:blip r:embed="rId2">
            <a:duotone>
              <a:schemeClr val="accent1">
                <a:shade val="45000"/>
                <a:satMod val="135000"/>
              </a:schemeClr>
              <a:prstClr val="white"/>
            </a:duotone>
            <a:extLst/>
          </a:blip>
          <a:srcRect r="17334"/>
          <a:stretch/>
        </p:blipFill>
        <p:spPr>
          <a:xfrm>
            <a:off x="6108700" y="-1"/>
            <a:ext cx="6094450" cy="6858001"/>
          </a:xfrm>
          <a:prstGeom prst="rect">
            <a:avLst/>
          </a:prstGeom>
          <a:scene3d>
            <a:camera prst="orthographicFront">
              <a:rot lat="1800000" lon="21299997" rev="0"/>
            </a:camera>
            <a:lightRig rig="threePt" dir="t"/>
          </a:scene3d>
        </p:spPr>
      </p:pic>
      <p:sp>
        <p:nvSpPr>
          <p:cNvPr id="10" name="Freeform 16">
            <a:extLst>
              <a:ext uri="{FF2B5EF4-FFF2-40B4-BE49-F238E27FC236}">
                <a16:creationId xmlns:a16="http://schemas.microsoft.com/office/drawing/2014/main" id="{90814A6D-51DC-4E3F-B3C1-B4B7517F1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6AD01AD-9651-4404-8B38-8CFBCE662B08}"/>
              </a:ext>
            </a:extLst>
          </p:cNvPr>
          <p:cNvSpPr>
            <a:spLocks noGrp="1"/>
          </p:cNvSpPr>
          <p:nvPr>
            <p:ph type="title"/>
          </p:nvPr>
        </p:nvSpPr>
        <p:spPr>
          <a:xfrm>
            <a:off x="810000" y="447188"/>
            <a:ext cx="5070100" cy="1559412"/>
          </a:xfrm>
        </p:spPr>
        <p:txBody>
          <a:bodyPr vert="horz" lIns="91440" tIns="45720" rIns="91440" bIns="45720" rtlCol="0" anchor="b">
            <a:normAutofit/>
          </a:bodyPr>
          <a:lstStyle/>
          <a:p>
            <a:r>
              <a:rPr lang="en-US"/>
              <a:t>TIPOS DE ANGULOS </a:t>
            </a:r>
          </a:p>
        </p:txBody>
      </p:sp>
      <p:sp>
        <p:nvSpPr>
          <p:cNvPr id="4" name="CuadroTexto 3">
            <a:extLst>
              <a:ext uri="{FF2B5EF4-FFF2-40B4-BE49-F238E27FC236}">
                <a16:creationId xmlns:a16="http://schemas.microsoft.com/office/drawing/2014/main" id="{73076975-83CC-43D4-9615-A1B5C6F9C7B9}"/>
              </a:ext>
            </a:extLst>
          </p:cNvPr>
          <p:cNvSpPr txBox="1"/>
          <p:nvPr/>
        </p:nvSpPr>
        <p:spPr>
          <a:xfrm>
            <a:off x="818712" y="2413000"/>
            <a:ext cx="5055923" cy="3632200"/>
          </a:xfrm>
          <a:prstGeom prst="rect">
            <a:avLst/>
          </a:prstGeom>
        </p:spPr>
        <p:txBody>
          <a:bodyPr vert="horz" lIns="91440" tIns="45720" rIns="91440" bIns="45720" rtlCol="0" anchor="ctr">
            <a:normAutofit/>
          </a:bodyPr>
          <a:lstStyle/>
          <a:p>
            <a:pPr>
              <a:spcBef>
                <a:spcPct val="20000"/>
              </a:spcBef>
              <a:spcAft>
                <a:spcPts val="600"/>
              </a:spcAft>
              <a:buClr>
                <a:schemeClr val="accent1"/>
              </a:buClr>
              <a:buFont typeface="Wingdings 2" charset="2"/>
              <a:buChar char=""/>
            </a:pPr>
            <a:r>
              <a:rPr lang="en-US" b="1" dirty="0"/>
              <a:t>Normal</a:t>
            </a:r>
          </a:p>
          <a:p>
            <a:pPr>
              <a:spcBef>
                <a:spcPct val="20000"/>
              </a:spcBef>
              <a:spcAft>
                <a:spcPts val="600"/>
              </a:spcAft>
              <a:buClr>
                <a:schemeClr val="accent1"/>
              </a:buClr>
              <a:buFont typeface="Wingdings 2" charset="2"/>
              <a:buChar char=""/>
            </a:pPr>
            <a:r>
              <a:rPr lang="en-US" b="1" dirty="0"/>
              <a:t>Picado</a:t>
            </a:r>
          </a:p>
          <a:p>
            <a:pPr>
              <a:spcBef>
                <a:spcPct val="20000"/>
              </a:spcBef>
              <a:spcAft>
                <a:spcPts val="600"/>
              </a:spcAft>
              <a:buClr>
                <a:schemeClr val="accent1"/>
              </a:buClr>
              <a:buFont typeface="Wingdings 2" charset="2"/>
              <a:buChar char=""/>
            </a:pPr>
            <a:r>
              <a:rPr lang="en-US" b="1" dirty="0" err="1"/>
              <a:t>Contrapicado</a:t>
            </a:r>
            <a:endParaRPr lang="en-US" b="1" dirty="0"/>
          </a:p>
          <a:p>
            <a:pPr>
              <a:spcBef>
                <a:spcPct val="20000"/>
              </a:spcBef>
              <a:spcAft>
                <a:spcPts val="600"/>
              </a:spcAft>
              <a:buClr>
                <a:schemeClr val="accent1"/>
              </a:buClr>
              <a:buFont typeface="Wingdings 2" charset="2"/>
              <a:buChar char=""/>
            </a:pPr>
            <a:r>
              <a:rPr lang="en-US" b="1" dirty="0"/>
              <a:t>Nadir</a:t>
            </a:r>
          </a:p>
          <a:p>
            <a:pPr>
              <a:spcBef>
                <a:spcPct val="20000"/>
              </a:spcBef>
              <a:spcAft>
                <a:spcPts val="600"/>
              </a:spcAft>
              <a:buClr>
                <a:schemeClr val="accent1"/>
              </a:buClr>
              <a:buFont typeface="Wingdings 2" charset="2"/>
              <a:buChar char=""/>
            </a:pPr>
            <a:r>
              <a:rPr lang="en-US" b="1" dirty="0" err="1"/>
              <a:t>Cenital</a:t>
            </a:r>
            <a:endParaRPr lang="en-US" b="1" dirty="0"/>
          </a:p>
          <a:p>
            <a:pPr>
              <a:spcBef>
                <a:spcPct val="20000"/>
              </a:spcBef>
              <a:spcAft>
                <a:spcPts val="600"/>
              </a:spcAft>
              <a:buClr>
                <a:schemeClr val="accent1"/>
              </a:buClr>
              <a:buFont typeface="Wingdings 2" charset="2"/>
              <a:buChar char=""/>
            </a:pPr>
            <a:endParaRPr lang="en-US" dirty="0"/>
          </a:p>
        </p:txBody>
      </p:sp>
    </p:spTree>
    <p:extLst>
      <p:ext uri="{BB962C8B-B14F-4D97-AF65-F5344CB8AC3E}">
        <p14:creationId xmlns:p14="http://schemas.microsoft.com/office/powerpoint/2010/main" val="14991167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C8500B-195B-4E45-A65D-34E950B0CED5}"/>
              </a:ext>
            </a:extLst>
          </p:cNvPr>
          <p:cNvSpPr>
            <a:spLocks noGrp="1"/>
          </p:cNvSpPr>
          <p:nvPr>
            <p:ph type="title"/>
          </p:nvPr>
        </p:nvSpPr>
        <p:spPr>
          <a:xfrm>
            <a:off x="771864" y="542987"/>
            <a:ext cx="10571998" cy="970450"/>
          </a:xfrm>
        </p:spPr>
        <p:txBody>
          <a:bodyPr/>
          <a:lstStyle/>
          <a:p>
            <a:pPr algn="ctr"/>
            <a:r>
              <a:rPr lang="es-MX" sz="4800" dirty="0"/>
              <a:t>TIPOS DE VISTAS </a:t>
            </a:r>
          </a:p>
        </p:txBody>
      </p:sp>
      <p:sp>
        <p:nvSpPr>
          <p:cNvPr id="4" name="CuadroTexto 3">
            <a:extLst>
              <a:ext uri="{FF2B5EF4-FFF2-40B4-BE49-F238E27FC236}">
                <a16:creationId xmlns:a16="http://schemas.microsoft.com/office/drawing/2014/main" id="{F6CFE5C8-E5AF-4FD8-B5E2-397A6AF7C7C8}"/>
              </a:ext>
            </a:extLst>
          </p:cNvPr>
          <p:cNvSpPr txBox="1"/>
          <p:nvPr/>
        </p:nvSpPr>
        <p:spPr>
          <a:xfrm>
            <a:off x="2226365" y="2067339"/>
            <a:ext cx="7341705" cy="3967240"/>
          </a:xfrm>
          <a:prstGeom prst="rect">
            <a:avLst/>
          </a:prstGeom>
          <a:noFill/>
        </p:spPr>
        <p:txBody>
          <a:bodyPr wrap="square" rtlCol="0">
            <a:spAutoFit/>
          </a:bodyPr>
          <a:lstStyle/>
          <a:p>
            <a:pPr algn="ctr">
              <a:spcBef>
                <a:spcPct val="20000"/>
              </a:spcBef>
              <a:spcAft>
                <a:spcPts val="600"/>
              </a:spcAft>
              <a:buClr>
                <a:schemeClr val="accent1"/>
              </a:buClr>
              <a:buFont typeface="Wingdings 2" charset="2"/>
              <a:buChar char=""/>
            </a:pPr>
            <a:r>
              <a:rPr lang="en-US" sz="3600" b="1" dirty="0"/>
              <a:t>Normal</a:t>
            </a:r>
          </a:p>
          <a:p>
            <a:pPr algn="ctr">
              <a:spcBef>
                <a:spcPct val="20000"/>
              </a:spcBef>
              <a:spcAft>
                <a:spcPts val="600"/>
              </a:spcAft>
              <a:buClr>
                <a:schemeClr val="accent1"/>
              </a:buClr>
              <a:buFont typeface="Wingdings 2" charset="2"/>
              <a:buChar char=""/>
            </a:pPr>
            <a:r>
              <a:rPr lang="en-US" sz="3600" b="1" dirty="0"/>
              <a:t>Picado</a:t>
            </a:r>
          </a:p>
          <a:p>
            <a:pPr algn="ctr">
              <a:spcBef>
                <a:spcPct val="20000"/>
              </a:spcBef>
              <a:spcAft>
                <a:spcPts val="600"/>
              </a:spcAft>
              <a:buClr>
                <a:schemeClr val="accent1"/>
              </a:buClr>
              <a:buFont typeface="Wingdings 2" charset="2"/>
              <a:buChar char=""/>
            </a:pPr>
            <a:r>
              <a:rPr lang="en-US" sz="3600" b="1" dirty="0"/>
              <a:t>Contra picado</a:t>
            </a:r>
          </a:p>
          <a:p>
            <a:pPr algn="ctr">
              <a:spcBef>
                <a:spcPct val="20000"/>
              </a:spcBef>
              <a:spcAft>
                <a:spcPts val="600"/>
              </a:spcAft>
              <a:buClr>
                <a:schemeClr val="accent1"/>
              </a:buClr>
              <a:buFont typeface="Wingdings 2" charset="2"/>
              <a:buChar char=""/>
            </a:pPr>
            <a:r>
              <a:rPr lang="en-US" sz="3600" b="1" dirty="0"/>
              <a:t>Nadir</a:t>
            </a:r>
          </a:p>
          <a:p>
            <a:pPr algn="ctr">
              <a:spcBef>
                <a:spcPct val="20000"/>
              </a:spcBef>
              <a:spcAft>
                <a:spcPts val="600"/>
              </a:spcAft>
              <a:buClr>
                <a:schemeClr val="accent1"/>
              </a:buClr>
              <a:buFont typeface="Wingdings 2" charset="2"/>
              <a:buChar char=""/>
            </a:pPr>
            <a:r>
              <a:rPr lang="en-US" sz="3600" b="1" dirty="0" err="1"/>
              <a:t>Cenital</a:t>
            </a:r>
            <a:endParaRPr lang="en-US" sz="3600" b="1" dirty="0"/>
          </a:p>
          <a:p>
            <a:endParaRPr lang="es-ES" dirty="0"/>
          </a:p>
        </p:txBody>
      </p:sp>
    </p:spTree>
    <p:extLst>
      <p:ext uri="{BB962C8B-B14F-4D97-AF65-F5344CB8AC3E}">
        <p14:creationId xmlns:p14="http://schemas.microsoft.com/office/powerpoint/2010/main" val="11003891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745C08B7-AECA-47E5-B9D4-3850BCBB0833}"/>
              </a:ext>
            </a:extLst>
          </p:cNvPr>
          <p:cNvPicPr>
            <a:picLocks noChangeAspect="1"/>
          </p:cNvPicPr>
          <p:nvPr/>
        </p:nvPicPr>
        <p:blipFill>
          <a:blip r:embed="rId2"/>
          <a:stretch>
            <a:fillRect/>
          </a:stretch>
        </p:blipFill>
        <p:spPr>
          <a:xfrm rot="5400000">
            <a:off x="79016" y="1663021"/>
            <a:ext cx="3664597" cy="2061336"/>
          </a:xfrm>
          <a:prstGeom prst="rect">
            <a:avLst/>
          </a:prstGeom>
        </p:spPr>
      </p:pic>
      <p:sp>
        <p:nvSpPr>
          <p:cNvPr id="7" name="CuadroTexto 6">
            <a:extLst>
              <a:ext uri="{FF2B5EF4-FFF2-40B4-BE49-F238E27FC236}">
                <a16:creationId xmlns:a16="http://schemas.microsoft.com/office/drawing/2014/main" id="{93DA3FCA-8569-491B-AD88-D9948ED68570}"/>
              </a:ext>
            </a:extLst>
          </p:cNvPr>
          <p:cNvSpPr txBox="1"/>
          <p:nvPr/>
        </p:nvSpPr>
        <p:spPr>
          <a:xfrm>
            <a:off x="1039672" y="4757529"/>
            <a:ext cx="1537252" cy="400110"/>
          </a:xfrm>
          <a:prstGeom prst="rect">
            <a:avLst/>
          </a:prstGeom>
          <a:noFill/>
        </p:spPr>
        <p:txBody>
          <a:bodyPr wrap="square" rtlCol="0">
            <a:spAutoFit/>
          </a:bodyPr>
          <a:lstStyle/>
          <a:p>
            <a:pPr algn="ctr"/>
            <a:r>
              <a:rPr lang="es-ES" sz="2000" b="1" dirty="0"/>
              <a:t>ENFOQUE</a:t>
            </a:r>
          </a:p>
        </p:txBody>
      </p:sp>
      <p:sp>
        <p:nvSpPr>
          <p:cNvPr id="10" name="CuadroTexto 9">
            <a:extLst>
              <a:ext uri="{FF2B5EF4-FFF2-40B4-BE49-F238E27FC236}">
                <a16:creationId xmlns:a16="http://schemas.microsoft.com/office/drawing/2014/main" id="{6D6E7AC5-5A54-4703-AB52-AB3370FEB107}"/>
              </a:ext>
            </a:extLst>
          </p:cNvPr>
          <p:cNvSpPr txBox="1"/>
          <p:nvPr/>
        </p:nvSpPr>
        <p:spPr>
          <a:xfrm>
            <a:off x="4333461" y="2173357"/>
            <a:ext cx="2729948" cy="400110"/>
          </a:xfrm>
          <a:prstGeom prst="rect">
            <a:avLst/>
          </a:prstGeom>
          <a:noFill/>
        </p:spPr>
        <p:txBody>
          <a:bodyPr wrap="square" rtlCol="0">
            <a:spAutoFit/>
          </a:bodyPr>
          <a:lstStyle/>
          <a:p>
            <a:pPr algn="ctr"/>
            <a:r>
              <a:rPr lang="es-ES" sz="2000" b="1" dirty="0"/>
              <a:t>VISTA AEREA</a:t>
            </a:r>
          </a:p>
        </p:txBody>
      </p:sp>
      <p:pic>
        <p:nvPicPr>
          <p:cNvPr id="12" name="Imagen 11">
            <a:extLst>
              <a:ext uri="{FF2B5EF4-FFF2-40B4-BE49-F238E27FC236}">
                <a16:creationId xmlns:a16="http://schemas.microsoft.com/office/drawing/2014/main" id="{46C204FE-0DA0-42A8-A129-7B979180080B}"/>
              </a:ext>
            </a:extLst>
          </p:cNvPr>
          <p:cNvPicPr>
            <a:picLocks noChangeAspect="1"/>
          </p:cNvPicPr>
          <p:nvPr/>
        </p:nvPicPr>
        <p:blipFill>
          <a:blip r:embed="rId3"/>
          <a:stretch>
            <a:fillRect/>
          </a:stretch>
        </p:blipFill>
        <p:spPr>
          <a:xfrm>
            <a:off x="8575254" y="741168"/>
            <a:ext cx="2417973" cy="3664598"/>
          </a:xfrm>
          <a:prstGeom prst="rect">
            <a:avLst/>
          </a:prstGeom>
        </p:spPr>
      </p:pic>
      <p:sp>
        <p:nvSpPr>
          <p:cNvPr id="13" name="CuadroTexto 12">
            <a:extLst>
              <a:ext uri="{FF2B5EF4-FFF2-40B4-BE49-F238E27FC236}">
                <a16:creationId xmlns:a16="http://schemas.microsoft.com/office/drawing/2014/main" id="{8D3F19C5-C9D4-46E2-8915-5899A471B40C}"/>
              </a:ext>
            </a:extLst>
          </p:cNvPr>
          <p:cNvSpPr txBox="1"/>
          <p:nvPr/>
        </p:nvSpPr>
        <p:spPr>
          <a:xfrm>
            <a:off x="8256104" y="4533993"/>
            <a:ext cx="3074505" cy="400110"/>
          </a:xfrm>
          <a:prstGeom prst="rect">
            <a:avLst/>
          </a:prstGeom>
          <a:noFill/>
        </p:spPr>
        <p:txBody>
          <a:bodyPr wrap="square" rtlCol="0">
            <a:spAutoFit/>
          </a:bodyPr>
          <a:lstStyle/>
          <a:p>
            <a:pPr algn="ctr"/>
            <a:r>
              <a:rPr lang="es-ES" sz="2000" b="1" dirty="0"/>
              <a:t>ANGULO PICADO</a:t>
            </a:r>
          </a:p>
        </p:txBody>
      </p:sp>
      <p:pic>
        <p:nvPicPr>
          <p:cNvPr id="15" name="Imagen 14">
            <a:extLst>
              <a:ext uri="{FF2B5EF4-FFF2-40B4-BE49-F238E27FC236}">
                <a16:creationId xmlns:a16="http://schemas.microsoft.com/office/drawing/2014/main" id="{8E16ED75-FCF1-48F7-B1BA-E7A8B89F2B70}"/>
              </a:ext>
            </a:extLst>
          </p:cNvPr>
          <p:cNvPicPr>
            <a:picLocks noChangeAspect="1"/>
          </p:cNvPicPr>
          <p:nvPr/>
        </p:nvPicPr>
        <p:blipFill>
          <a:blip r:embed="rId4"/>
          <a:stretch>
            <a:fillRect/>
          </a:stretch>
        </p:blipFill>
        <p:spPr>
          <a:xfrm>
            <a:off x="3597965" y="3158696"/>
            <a:ext cx="4200939" cy="3150704"/>
          </a:xfrm>
          <a:prstGeom prst="rect">
            <a:avLst/>
          </a:prstGeom>
        </p:spPr>
      </p:pic>
    </p:spTree>
    <p:extLst>
      <p:ext uri="{BB962C8B-B14F-4D97-AF65-F5344CB8AC3E}">
        <p14:creationId xmlns:p14="http://schemas.microsoft.com/office/powerpoint/2010/main" val="3222028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862B078B-6602-4F27-96C6-957761714BCA}"/>
              </a:ext>
            </a:extLst>
          </p:cNvPr>
          <p:cNvPicPr>
            <a:picLocks noGrp="1" noChangeAspect="1"/>
          </p:cNvPicPr>
          <p:nvPr>
            <p:ph idx="1"/>
          </p:nvPr>
        </p:nvPicPr>
        <p:blipFill>
          <a:blip r:embed="rId2"/>
          <a:stretch>
            <a:fillRect/>
          </a:stretch>
        </p:blipFill>
        <p:spPr>
          <a:xfrm>
            <a:off x="464332" y="3753471"/>
            <a:ext cx="3431807" cy="2573855"/>
          </a:xfrm>
        </p:spPr>
      </p:pic>
      <p:sp>
        <p:nvSpPr>
          <p:cNvPr id="6" name="CuadroTexto 5">
            <a:extLst>
              <a:ext uri="{FF2B5EF4-FFF2-40B4-BE49-F238E27FC236}">
                <a16:creationId xmlns:a16="http://schemas.microsoft.com/office/drawing/2014/main" id="{F55EA1CD-F63E-46E2-9F4F-64AC14476218}"/>
              </a:ext>
            </a:extLst>
          </p:cNvPr>
          <p:cNvSpPr txBox="1"/>
          <p:nvPr/>
        </p:nvSpPr>
        <p:spPr>
          <a:xfrm>
            <a:off x="464332" y="3121167"/>
            <a:ext cx="3431807" cy="400110"/>
          </a:xfrm>
          <a:prstGeom prst="rect">
            <a:avLst/>
          </a:prstGeom>
          <a:noFill/>
        </p:spPr>
        <p:txBody>
          <a:bodyPr wrap="square" rtlCol="0">
            <a:spAutoFit/>
          </a:bodyPr>
          <a:lstStyle/>
          <a:p>
            <a:pPr algn="ctr"/>
            <a:r>
              <a:rPr lang="es-ES" sz="2000" b="1" dirty="0"/>
              <a:t>ENCUADRE CERRADO</a:t>
            </a:r>
          </a:p>
        </p:txBody>
      </p:sp>
      <p:pic>
        <p:nvPicPr>
          <p:cNvPr id="8" name="Imagen 7">
            <a:extLst>
              <a:ext uri="{FF2B5EF4-FFF2-40B4-BE49-F238E27FC236}">
                <a16:creationId xmlns:a16="http://schemas.microsoft.com/office/drawing/2014/main" id="{D390B78B-CBDB-4158-A469-E81FA947745F}"/>
              </a:ext>
            </a:extLst>
          </p:cNvPr>
          <p:cNvPicPr>
            <a:picLocks noChangeAspect="1"/>
          </p:cNvPicPr>
          <p:nvPr/>
        </p:nvPicPr>
        <p:blipFill>
          <a:blip r:embed="rId3"/>
          <a:stretch>
            <a:fillRect/>
          </a:stretch>
        </p:blipFill>
        <p:spPr>
          <a:xfrm>
            <a:off x="4545499" y="1231585"/>
            <a:ext cx="3604590" cy="2703443"/>
          </a:xfrm>
          <a:prstGeom prst="rect">
            <a:avLst/>
          </a:prstGeom>
        </p:spPr>
      </p:pic>
      <p:sp>
        <p:nvSpPr>
          <p:cNvPr id="9" name="CuadroTexto 8">
            <a:extLst>
              <a:ext uri="{FF2B5EF4-FFF2-40B4-BE49-F238E27FC236}">
                <a16:creationId xmlns:a16="http://schemas.microsoft.com/office/drawing/2014/main" id="{7780AE38-CDE3-41D3-B92E-553FDDAFB541}"/>
              </a:ext>
            </a:extLst>
          </p:cNvPr>
          <p:cNvSpPr txBox="1"/>
          <p:nvPr/>
        </p:nvSpPr>
        <p:spPr>
          <a:xfrm>
            <a:off x="4797286" y="4306957"/>
            <a:ext cx="3273287" cy="400110"/>
          </a:xfrm>
          <a:prstGeom prst="rect">
            <a:avLst/>
          </a:prstGeom>
          <a:noFill/>
        </p:spPr>
        <p:txBody>
          <a:bodyPr wrap="square" rtlCol="0">
            <a:spAutoFit/>
          </a:bodyPr>
          <a:lstStyle/>
          <a:p>
            <a:pPr algn="ctr"/>
            <a:r>
              <a:rPr lang="es-ES" sz="2000" b="1" dirty="0"/>
              <a:t>ENCUADRE ABIERTO</a:t>
            </a:r>
          </a:p>
        </p:txBody>
      </p:sp>
      <p:pic>
        <p:nvPicPr>
          <p:cNvPr id="11" name="Imagen 10">
            <a:extLst>
              <a:ext uri="{FF2B5EF4-FFF2-40B4-BE49-F238E27FC236}">
                <a16:creationId xmlns:a16="http://schemas.microsoft.com/office/drawing/2014/main" id="{3EBCF4AD-B853-4CC2-AEEF-AEAF97B56437}"/>
              </a:ext>
            </a:extLst>
          </p:cNvPr>
          <p:cNvPicPr>
            <a:picLocks noChangeAspect="1"/>
          </p:cNvPicPr>
          <p:nvPr/>
        </p:nvPicPr>
        <p:blipFill>
          <a:blip r:embed="rId4"/>
          <a:stretch>
            <a:fillRect/>
          </a:stretch>
        </p:blipFill>
        <p:spPr>
          <a:xfrm>
            <a:off x="8640417" y="3935028"/>
            <a:ext cx="3189731" cy="2392298"/>
          </a:xfrm>
          <a:prstGeom prst="rect">
            <a:avLst/>
          </a:prstGeom>
        </p:spPr>
      </p:pic>
      <p:sp>
        <p:nvSpPr>
          <p:cNvPr id="12" name="CuadroTexto 11">
            <a:extLst>
              <a:ext uri="{FF2B5EF4-FFF2-40B4-BE49-F238E27FC236}">
                <a16:creationId xmlns:a16="http://schemas.microsoft.com/office/drawing/2014/main" id="{50384350-DB5C-4379-AB42-39587A8F1E27}"/>
              </a:ext>
            </a:extLst>
          </p:cNvPr>
          <p:cNvSpPr txBox="1"/>
          <p:nvPr/>
        </p:nvSpPr>
        <p:spPr>
          <a:xfrm>
            <a:off x="8971221" y="3262580"/>
            <a:ext cx="2756447" cy="400110"/>
          </a:xfrm>
          <a:prstGeom prst="rect">
            <a:avLst/>
          </a:prstGeom>
          <a:noFill/>
        </p:spPr>
        <p:txBody>
          <a:bodyPr wrap="square" rtlCol="0">
            <a:spAutoFit/>
          </a:bodyPr>
          <a:lstStyle/>
          <a:p>
            <a:r>
              <a:rPr lang="es-ES" sz="2000" b="1" dirty="0"/>
              <a:t>ANGULO NORMAL</a:t>
            </a:r>
          </a:p>
        </p:txBody>
      </p:sp>
    </p:spTree>
    <p:extLst>
      <p:ext uri="{BB962C8B-B14F-4D97-AF65-F5344CB8AC3E}">
        <p14:creationId xmlns:p14="http://schemas.microsoft.com/office/powerpoint/2010/main" val="9280019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165B97D8-A1F2-408B-8683-C641DB1F33E9}"/>
              </a:ext>
            </a:extLst>
          </p:cNvPr>
          <p:cNvPicPr>
            <a:picLocks noGrp="1" noChangeAspect="1"/>
          </p:cNvPicPr>
          <p:nvPr>
            <p:ph idx="1"/>
          </p:nvPr>
        </p:nvPicPr>
        <p:blipFill>
          <a:blip r:embed="rId2"/>
          <a:stretch>
            <a:fillRect/>
          </a:stretch>
        </p:blipFill>
        <p:spPr>
          <a:xfrm rot="5400000">
            <a:off x="619125" y="3194750"/>
            <a:ext cx="3636963" cy="2727722"/>
          </a:xfrm>
        </p:spPr>
      </p:pic>
      <p:sp>
        <p:nvSpPr>
          <p:cNvPr id="6" name="CuadroTexto 5">
            <a:extLst>
              <a:ext uri="{FF2B5EF4-FFF2-40B4-BE49-F238E27FC236}">
                <a16:creationId xmlns:a16="http://schemas.microsoft.com/office/drawing/2014/main" id="{DF0AB9E0-8B80-48FD-8D46-B1244A984904}"/>
              </a:ext>
            </a:extLst>
          </p:cNvPr>
          <p:cNvSpPr txBox="1"/>
          <p:nvPr/>
        </p:nvSpPr>
        <p:spPr>
          <a:xfrm>
            <a:off x="1245704" y="2245573"/>
            <a:ext cx="2743200" cy="400110"/>
          </a:xfrm>
          <a:prstGeom prst="rect">
            <a:avLst/>
          </a:prstGeom>
          <a:noFill/>
        </p:spPr>
        <p:txBody>
          <a:bodyPr wrap="square" rtlCol="0">
            <a:spAutoFit/>
          </a:bodyPr>
          <a:lstStyle/>
          <a:p>
            <a:pPr algn="ctr"/>
            <a:r>
              <a:rPr lang="es-ES" sz="2000" b="1" dirty="0"/>
              <a:t>CONTRAPICADO</a:t>
            </a:r>
          </a:p>
        </p:txBody>
      </p:sp>
      <p:pic>
        <p:nvPicPr>
          <p:cNvPr id="8" name="Imagen 7">
            <a:extLst>
              <a:ext uri="{FF2B5EF4-FFF2-40B4-BE49-F238E27FC236}">
                <a16:creationId xmlns:a16="http://schemas.microsoft.com/office/drawing/2014/main" id="{D65B8501-9709-4613-894B-B66803410E78}"/>
              </a:ext>
            </a:extLst>
          </p:cNvPr>
          <p:cNvPicPr>
            <a:picLocks noChangeAspect="1"/>
          </p:cNvPicPr>
          <p:nvPr/>
        </p:nvPicPr>
        <p:blipFill>
          <a:blip r:embed="rId3"/>
          <a:stretch>
            <a:fillRect/>
          </a:stretch>
        </p:blipFill>
        <p:spPr>
          <a:xfrm rot="5400000">
            <a:off x="4381500" y="1610141"/>
            <a:ext cx="3657600" cy="2743201"/>
          </a:xfrm>
          <a:prstGeom prst="rect">
            <a:avLst/>
          </a:prstGeom>
        </p:spPr>
      </p:pic>
      <p:sp>
        <p:nvSpPr>
          <p:cNvPr id="9" name="CuadroTexto 8">
            <a:extLst>
              <a:ext uri="{FF2B5EF4-FFF2-40B4-BE49-F238E27FC236}">
                <a16:creationId xmlns:a16="http://schemas.microsoft.com/office/drawing/2014/main" id="{A353ADA1-8F2D-4798-9AAD-D6A16D6C2C75}"/>
              </a:ext>
            </a:extLst>
          </p:cNvPr>
          <p:cNvSpPr txBox="1"/>
          <p:nvPr/>
        </p:nvSpPr>
        <p:spPr>
          <a:xfrm>
            <a:off x="4931465" y="5128591"/>
            <a:ext cx="2557669" cy="400110"/>
          </a:xfrm>
          <a:prstGeom prst="rect">
            <a:avLst/>
          </a:prstGeom>
          <a:noFill/>
        </p:spPr>
        <p:txBody>
          <a:bodyPr wrap="square" rtlCol="0">
            <a:spAutoFit/>
          </a:bodyPr>
          <a:lstStyle/>
          <a:p>
            <a:pPr algn="ctr"/>
            <a:r>
              <a:rPr lang="es-ES" sz="2000" b="1" dirty="0"/>
              <a:t>NADIR</a:t>
            </a:r>
          </a:p>
        </p:txBody>
      </p:sp>
    </p:spTree>
    <p:extLst>
      <p:ext uri="{BB962C8B-B14F-4D97-AF65-F5344CB8AC3E}">
        <p14:creationId xmlns:p14="http://schemas.microsoft.com/office/powerpoint/2010/main" val="2416251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026" name="Picture 2" descr="Resultado de imagen para que es imagen">
            <a:extLst>
              <a:ext uri="{FF2B5EF4-FFF2-40B4-BE49-F238E27FC236}">
                <a16:creationId xmlns:a16="http://schemas.microsoft.com/office/drawing/2014/main" id="{D3729A5E-E990-4486-8672-903E27DAE2EE}"/>
              </a:ext>
            </a:extLst>
          </p:cNvPr>
          <p:cNvPicPr>
            <a:picLocks noChangeAspect="1" noChangeArrowheads="1"/>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4244" r="12887" b="2"/>
          <a:stretch/>
        </p:blipFill>
        <p:spPr bwMode="auto">
          <a:xfrm>
            <a:off x="6108700" y="-1"/>
            <a:ext cx="6094450" cy="6858001"/>
          </a:xfrm>
          <a:prstGeom prst="rect">
            <a:avLst/>
          </a:prstGeom>
          <a:noFill/>
          <a:extLst>
            <a:ext uri="{909E8E84-426E-40DD-AFC4-6F175D3DCCD1}">
              <a14:hiddenFill xmlns:a14="http://schemas.microsoft.com/office/drawing/2010/main">
                <a:solidFill>
                  <a:srgbClr val="FFFFFF"/>
                </a:solidFill>
              </a14:hiddenFill>
            </a:ext>
          </a:extLst>
        </p:spPr>
      </p:pic>
      <p:sp>
        <p:nvSpPr>
          <p:cNvPr id="71" name="Freeform 16">
            <a:extLst>
              <a:ext uri="{FF2B5EF4-FFF2-40B4-BE49-F238E27FC236}">
                <a16:creationId xmlns:a16="http://schemas.microsoft.com/office/drawing/2014/main" id="{90814A6D-51DC-4E3F-B3C1-B4B7517F1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B5636A7-1F21-44A9-BCB6-CDF128B06456}"/>
              </a:ext>
            </a:extLst>
          </p:cNvPr>
          <p:cNvSpPr>
            <a:spLocks noGrp="1"/>
          </p:cNvSpPr>
          <p:nvPr>
            <p:ph type="title"/>
          </p:nvPr>
        </p:nvSpPr>
        <p:spPr>
          <a:xfrm>
            <a:off x="810000" y="447188"/>
            <a:ext cx="5070100" cy="1559412"/>
          </a:xfrm>
        </p:spPr>
        <p:txBody>
          <a:bodyPr>
            <a:normAutofit/>
          </a:bodyPr>
          <a:lstStyle/>
          <a:p>
            <a:r>
              <a:rPr lang="es-MX" dirty="0"/>
              <a:t>¿QUE ES IMAGEN?</a:t>
            </a:r>
          </a:p>
        </p:txBody>
      </p:sp>
      <p:sp>
        <p:nvSpPr>
          <p:cNvPr id="3" name="Marcador de contenido 2">
            <a:extLst>
              <a:ext uri="{FF2B5EF4-FFF2-40B4-BE49-F238E27FC236}">
                <a16:creationId xmlns:a16="http://schemas.microsoft.com/office/drawing/2014/main" id="{14D387EB-706A-434B-9C44-6593AAC9772A}"/>
              </a:ext>
            </a:extLst>
          </p:cNvPr>
          <p:cNvSpPr>
            <a:spLocks noGrp="1"/>
          </p:cNvSpPr>
          <p:nvPr>
            <p:ph idx="1"/>
          </p:nvPr>
        </p:nvSpPr>
        <p:spPr>
          <a:xfrm>
            <a:off x="818712" y="2413000"/>
            <a:ext cx="5055923" cy="3632200"/>
          </a:xfrm>
        </p:spPr>
        <p:txBody>
          <a:bodyPr>
            <a:normAutofit/>
          </a:bodyPr>
          <a:lstStyle/>
          <a:p>
            <a:pPr marL="0" indent="0">
              <a:buNone/>
            </a:pPr>
            <a:r>
              <a:rPr lang="es-MX" sz="2800" dirty="0"/>
              <a:t>Figura de una persona o cosa captada por el ojo, por un espejo, un aparato óptico, una placa fotográfica, etc., gracias a los rayos de luz que recibe y proyecta</a:t>
            </a:r>
          </a:p>
        </p:txBody>
      </p:sp>
    </p:spTree>
    <p:extLst>
      <p:ext uri="{BB962C8B-B14F-4D97-AF65-F5344CB8AC3E}">
        <p14:creationId xmlns:p14="http://schemas.microsoft.com/office/powerpoint/2010/main" val="400998958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050" name="Picture 2" descr="Resultado de imagen para enfoque">
            <a:extLst>
              <a:ext uri="{FF2B5EF4-FFF2-40B4-BE49-F238E27FC236}">
                <a16:creationId xmlns:a16="http://schemas.microsoft.com/office/drawing/2014/main" id="{22FA91FB-C9DF-4FEE-9FC8-0261C99A8CA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091" t="9091"/>
          <a:stretch/>
        </p:blipFill>
        <p:spPr bwMode="auto">
          <a:xfrm>
            <a:off x="20" y="10"/>
            <a:ext cx="12191980" cy="6857989"/>
          </a:xfrm>
          <a:prstGeom prst="rect">
            <a:avLst/>
          </a:prstGeom>
          <a:noFill/>
          <a:extLst>
            <a:ext uri="{909E8E84-426E-40DD-AFC4-6F175D3DCCD1}">
              <a14:hiddenFill xmlns:a14="http://schemas.microsoft.com/office/drawing/2010/main">
                <a:solidFill>
                  <a:srgbClr val="FFFFFF"/>
                </a:solidFill>
              </a14:hiddenFill>
            </a:ext>
          </a:extLst>
        </p:spPr>
      </p:pic>
      <p:sp>
        <p:nvSpPr>
          <p:cNvPr id="2052" name="Freeform 6">
            <a:extLst>
              <a:ext uri="{FF2B5EF4-FFF2-40B4-BE49-F238E27FC236}">
                <a16:creationId xmlns:a16="http://schemas.microsoft.com/office/drawing/2014/main" id="{69929A41-E338-4E78-8AC3-024966DB7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406897" y="336390"/>
            <a:ext cx="6332416" cy="5838454"/>
          </a:xfrm>
          <a:custGeom>
            <a:avLst/>
            <a:gdLst/>
            <a:ahLst/>
            <a:cxnLst/>
            <a:rect l="l" t="t" r="r" b="b"/>
            <a:pathLst>
              <a:path w="6332416" h="5838454">
                <a:moveTo>
                  <a:pt x="63624" y="0"/>
                </a:moveTo>
                <a:lnTo>
                  <a:pt x="82337" y="0"/>
                </a:lnTo>
                <a:lnTo>
                  <a:pt x="6250080" y="0"/>
                </a:lnTo>
                <a:lnTo>
                  <a:pt x="6268793" y="0"/>
                </a:lnTo>
                <a:lnTo>
                  <a:pt x="6283763" y="5614"/>
                </a:lnTo>
                <a:lnTo>
                  <a:pt x="6294991" y="11228"/>
                </a:lnTo>
                <a:lnTo>
                  <a:pt x="6309961" y="16842"/>
                </a:lnTo>
                <a:lnTo>
                  <a:pt x="6317446" y="28069"/>
                </a:lnTo>
                <a:lnTo>
                  <a:pt x="6324931" y="36490"/>
                </a:lnTo>
                <a:lnTo>
                  <a:pt x="6332416" y="47718"/>
                </a:lnTo>
                <a:lnTo>
                  <a:pt x="6332416" y="61752"/>
                </a:lnTo>
                <a:lnTo>
                  <a:pt x="6332416" y="2646984"/>
                </a:lnTo>
                <a:lnTo>
                  <a:pt x="6332416" y="2661018"/>
                </a:lnTo>
                <a:lnTo>
                  <a:pt x="6332416" y="2913585"/>
                </a:lnTo>
                <a:lnTo>
                  <a:pt x="6332416" y="2927620"/>
                </a:lnTo>
                <a:lnTo>
                  <a:pt x="6332416" y="5512851"/>
                </a:lnTo>
                <a:lnTo>
                  <a:pt x="6332416" y="5526886"/>
                </a:lnTo>
                <a:lnTo>
                  <a:pt x="6324931" y="5538114"/>
                </a:lnTo>
                <a:lnTo>
                  <a:pt x="6317446" y="5546534"/>
                </a:lnTo>
                <a:lnTo>
                  <a:pt x="6309961" y="5557762"/>
                </a:lnTo>
                <a:lnTo>
                  <a:pt x="6294991" y="5563376"/>
                </a:lnTo>
                <a:lnTo>
                  <a:pt x="6283763" y="5568990"/>
                </a:lnTo>
                <a:lnTo>
                  <a:pt x="6268793" y="5574604"/>
                </a:lnTo>
                <a:lnTo>
                  <a:pt x="6250080" y="5574604"/>
                </a:lnTo>
                <a:lnTo>
                  <a:pt x="1657955" y="5574604"/>
                </a:lnTo>
                <a:lnTo>
                  <a:pt x="1328610" y="5821613"/>
                </a:lnTo>
                <a:lnTo>
                  <a:pt x="1317382" y="5827227"/>
                </a:lnTo>
                <a:lnTo>
                  <a:pt x="1302412" y="5832840"/>
                </a:lnTo>
                <a:lnTo>
                  <a:pt x="1287442" y="5838454"/>
                </a:lnTo>
                <a:lnTo>
                  <a:pt x="1272472" y="5838454"/>
                </a:lnTo>
                <a:lnTo>
                  <a:pt x="1257501" y="5838454"/>
                </a:lnTo>
                <a:lnTo>
                  <a:pt x="1242531" y="5832840"/>
                </a:lnTo>
                <a:lnTo>
                  <a:pt x="1227561" y="5827227"/>
                </a:lnTo>
                <a:lnTo>
                  <a:pt x="1216333" y="5821613"/>
                </a:lnTo>
                <a:lnTo>
                  <a:pt x="886988" y="5574604"/>
                </a:lnTo>
                <a:lnTo>
                  <a:pt x="82337" y="5574604"/>
                </a:lnTo>
                <a:lnTo>
                  <a:pt x="63624" y="5574604"/>
                </a:lnTo>
                <a:lnTo>
                  <a:pt x="48654" y="5568990"/>
                </a:lnTo>
                <a:lnTo>
                  <a:pt x="37426" y="5563376"/>
                </a:lnTo>
                <a:lnTo>
                  <a:pt x="22456" y="5557762"/>
                </a:lnTo>
                <a:lnTo>
                  <a:pt x="14971" y="5546534"/>
                </a:lnTo>
                <a:lnTo>
                  <a:pt x="7485" y="5538114"/>
                </a:lnTo>
                <a:lnTo>
                  <a:pt x="0" y="5526886"/>
                </a:lnTo>
                <a:lnTo>
                  <a:pt x="0" y="5512851"/>
                </a:lnTo>
                <a:lnTo>
                  <a:pt x="0" y="2927620"/>
                </a:lnTo>
                <a:lnTo>
                  <a:pt x="0" y="2913585"/>
                </a:lnTo>
                <a:lnTo>
                  <a:pt x="0" y="2661018"/>
                </a:lnTo>
                <a:lnTo>
                  <a:pt x="0" y="2646984"/>
                </a:lnTo>
                <a:lnTo>
                  <a:pt x="0" y="61752"/>
                </a:lnTo>
                <a:lnTo>
                  <a:pt x="0" y="47718"/>
                </a:lnTo>
                <a:lnTo>
                  <a:pt x="7485" y="36490"/>
                </a:lnTo>
                <a:lnTo>
                  <a:pt x="14971" y="28069"/>
                </a:lnTo>
                <a:lnTo>
                  <a:pt x="22456" y="16842"/>
                </a:lnTo>
                <a:lnTo>
                  <a:pt x="37426" y="11228"/>
                </a:lnTo>
                <a:lnTo>
                  <a:pt x="48654" y="5614"/>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22E45BD9-C543-40F3-BF6A-7A8B57EC91CA}"/>
              </a:ext>
            </a:extLst>
          </p:cNvPr>
          <p:cNvSpPr>
            <a:spLocks noGrp="1"/>
          </p:cNvSpPr>
          <p:nvPr>
            <p:ph type="title"/>
          </p:nvPr>
        </p:nvSpPr>
        <p:spPr>
          <a:xfrm>
            <a:off x="5723468" y="651932"/>
            <a:ext cx="5706532" cy="1354667"/>
          </a:xfrm>
        </p:spPr>
        <p:txBody>
          <a:bodyPr>
            <a:normAutofit/>
          </a:bodyPr>
          <a:lstStyle/>
          <a:p>
            <a:r>
              <a:rPr lang="es-MX" dirty="0"/>
              <a:t>ENFOQUE</a:t>
            </a:r>
          </a:p>
        </p:txBody>
      </p:sp>
      <p:sp>
        <p:nvSpPr>
          <p:cNvPr id="3" name="Marcador de contenido 2">
            <a:extLst>
              <a:ext uri="{FF2B5EF4-FFF2-40B4-BE49-F238E27FC236}">
                <a16:creationId xmlns:a16="http://schemas.microsoft.com/office/drawing/2014/main" id="{72B9F739-8632-4499-B8AF-1F61A0E292DD}"/>
              </a:ext>
            </a:extLst>
          </p:cNvPr>
          <p:cNvSpPr>
            <a:spLocks noGrp="1"/>
          </p:cNvSpPr>
          <p:nvPr>
            <p:ph idx="1"/>
          </p:nvPr>
        </p:nvSpPr>
        <p:spPr>
          <a:xfrm>
            <a:off x="5723467" y="2116667"/>
            <a:ext cx="5706533" cy="3496733"/>
          </a:xfrm>
        </p:spPr>
        <p:txBody>
          <a:bodyPr>
            <a:normAutofit lnSpcReduction="10000"/>
          </a:bodyPr>
          <a:lstStyle/>
          <a:p>
            <a:r>
              <a:rPr lang="es-MX" sz="2400" dirty="0"/>
              <a:t>Acción de enfocar.</a:t>
            </a:r>
          </a:p>
          <a:p>
            <a:pPr marL="0" indent="0">
              <a:buNone/>
            </a:pPr>
            <a:r>
              <a:rPr lang="es-MX" sz="2400" dirty="0"/>
              <a:t>"durante la grabación, el funcionamiento es completamente automático en todos los aspectos, desde el enfoque hasta la compensación de blancos y el control del diafragma; en el ojo, la función de enfoque la realiza el cristalino"</a:t>
            </a:r>
          </a:p>
          <a:p>
            <a:endParaRPr lang="es-MX" dirty="0"/>
          </a:p>
        </p:txBody>
      </p:sp>
    </p:spTree>
    <p:extLst>
      <p:ext uri="{BB962C8B-B14F-4D97-AF65-F5344CB8AC3E}">
        <p14:creationId xmlns:p14="http://schemas.microsoft.com/office/powerpoint/2010/main" val="300988322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aphicFrame>
        <p:nvGraphicFramePr>
          <p:cNvPr id="5" name="Diagrama 4">
            <a:extLst>
              <a:ext uri="{FF2B5EF4-FFF2-40B4-BE49-F238E27FC236}">
                <a16:creationId xmlns:a16="http://schemas.microsoft.com/office/drawing/2014/main" id="{EA0C5E59-C87D-4DA9-B3C0-918F9A1EFBBA}"/>
              </a:ext>
            </a:extLst>
          </p:cNvPr>
          <p:cNvGraphicFramePr/>
          <p:nvPr>
            <p:extLst>
              <p:ext uri="{D42A27DB-BD31-4B8C-83A1-F6EECF244321}">
                <p14:modId xmlns:p14="http://schemas.microsoft.com/office/powerpoint/2010/main" val="1065371396"/>
              </p:ext>
            </p:extLst>
          </p:nvPr>
        </p:nvGraphicFramePr>
        <p:xfrm>
          <a:off x="3953022" y="-284248"/>
          <a:ext cx="7469944" cy="62770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CuadroTexto 5">
            <a:extLst>
              <a:ext uri="{FF2B5EF4-FFF2-40B4-BE49-F238E27FC236}">
                <a16:creationId xmlns:a16="http://schemas.microsoft.com/office/drawing/2014/main" id="{C6A86B97-730A-48B5-96A2-2360E20B38AC}"/>
              </a:ext>
            </a:extLst>
          </p:cNvPr>
          <p:cNvSpPr txBox="1"/>
          <p:nvPr/>
        </p:nvSpPr>
        <p:spPr>
          <a:xfrm>
            <a:off x="590844" y="2854294"/>
            <a:ext cx="4360984" cy="1384995"/>
          </a:xfrm>
          <a:prstGeom prst="rect">
            <a:avLst/>
          </a:prstGeom>
          <a:noFill/>
        </p:spPr>
        <p:txBody>
          <a:bodyPr wrap="square" rtlCol="0">
            <a:spAutoFit/>
          </a:bodyPr>
          <a:lstStyle/>
          <a:p>
            <a:r>
              <a:rPr lang="es-MX" sz="2800" b="1" dirty="0">
                <a:solidFill>
                  <a:srgbClr val="FF0000"/>
                </a:solidFill>
                <a:latin typeface="Aharoni" panose="02010803020104030203" pitchFamily="2" charset="-79"/>
                <a:cs typeface="Aharoni" panose="02010803020104030203" pitchFamily="2" charset="-79"/>
              </a:rPr>
              <a:t>CARACTERISTICAS DE UNA FOTOGRAFIA PERFECTA</a:t>
            </a:r>
          </a:p>
        </p:txBody>
      </p:sp>
    </p:spTree>
    <p:extLst>
      <p:ext uri="{BB962C8B-B14F-4D97-AF65-F5344CB8AC3E}">
        <p14:creationId xmlns:p14="http://schemas.microsoft.com/office/powerpoint/2010/main" val="29567537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2788CD5-58E3-44CE-BBE6-E0FAE5E7D862}"/>
              </a:ext>
            </a:extLst>
          </p:cNvPr>
          <p:cNvSpPr>
            <a:spLocks noGrp="1"/>
          </p:cNvSpPr>
          <p:nvPr>
            <p:ph type="title"/>
          </p:nvPr>
        </p:nvSpPr>
        <p:spPr>
          <a:xfrm>
            <a:off x="965200" y="1218476"/>
            <a:ext cx="3187318" cy="4421050"/>
          </a:xfrm>
          <a:effectLst/>
        </p:spPr>
        <p:txBody>
          <a:bodyPr anchor="ctr">
            <a:normAutofit/>
          </a:bodyPr>
          <a:lstStyle/>
          <a:p>
            <a:pPr algn="r"/>
            <a:r>
              <a:rPr lang="es-MX" sz="3200" dirty="0">
                <a:solidFill>
                  <a:schemeClr val="tx1"/>
                </a:solidFill>
              </a:rPr>
              <a:t>Componentes de una fotografía perfecta</a:t>
            </a:r>
          </a:p>
        </p:txBody>
      </p:sp>
      <p:cxnSp>
        <p:nvCxnSpPr>
          <p:cNvPr id="13"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4" name="Marcador de contenido 2">
            <a:extLst>
              <a:ext uri="{FF2B5EF4-FFF2-40B4-BE49-F238E27FC236}">
                <a16:creationId xmlns:a16="http://schemas.microsoft.com/office/drawing/2014/main" id="{BC0BFCAF-D8C9-4F85-8B48-E9CC9BB63C86}"/>
              </a:ext>
            </a:extLst>
          </p:cNvPr>
          <p:cNvSpPr>
            <a:spLocks noGrp="1"/>
          </p:cNvSpPr>
          <p:nvPr>
            <p:ph idx="1"/>
          </p:nvPr>
        </p:nvSpPr>
        <p:spPr>
          <a:xfrm>
            <a:off x="4837060" y="1060174"/>
            <a:ext cx="7182648" cy="4929809"/>
          </a:xfrm>
          <a:effectLst/>
        </p:spPr>
        <p:txBody>
          <a:bodyPr>
            <a:noAutofit/>
          </a:bodyPr>
          <a:lstStyle/>
          <a:p>
            <a:pPr>
              <a:lnSpc>
                <a:spcPct val="90000"/>
              </a:lnSpc>
            </a:pPr>
            <a:r>
              <a:rPr lang="es-MX" sz="2000" b="1" dirty="0"/>
              <a:t>Luz.</a:t>
            </a:r>
            <a:r>
              <a:rPr lang="es-MX" sz="2000" dirty="0"/>
              <a:t> Partiendo de la base de que sin luz, no hay foto, debemos darle especial importancia al tipo de luz que va a entrar a través del objetivo de nuestra cámara.</a:t>
            </a:r>
          </a:p>
          <a:p>
            <a:pPr>
              <a:lnSpc>
                <a:spcPct val="90000"/>
              </a:lnSpc>
            </a:pPr>
            <a:r>
              <a:rPr lang="es-MX" sz="2000" b="1" dirty="0"/>
              <a:t>Color.</a:t>
            </a:r>
            <a:r>
              <a:rPr lang="es-MX" sz="2000" dirty="0"/>
              <a:t> La mayoría de las veces la luz y el color van sujetas por la mano. Obviamente, si las fotos que realizas son en blanco y negro, tal vez puedes prescindir de este párrafo.</a:t>
            </a:r>
          </a:p>
          <a:p>
            <a:pPr>
              <a:lnSpc>
                <a:spcPct val="90000"/>
              </a:lnSpc>
            </a:pPr>
            <a:r>
              <a:rPr lang="es-MX" sz="2000" b="1" dirty="0"/>
              <a:t>Instante.</a:t>
            </a:r>
            <a:r>
              <a:rPr lang="es-MX" sz="2000" dirty="0"/>
              <a:t> Que sea irrepetible, único. Si lo consigues, aparte de que nadie más podrá copiártela, habrás conseguido captar un momento especial. Si fuera necesario, no descartes disparar en ráfaga para asegurar el instante perfecto.</a:t>
            </a:r>
          </a:p>
          <a:p>
            <a:pPr>
              <a:lnSpc>
                <a:spcPct val="90000"/>
              </a:lnSpc>
            </a:pPr>
            <a:r>
              <a:rPr lang="es-MX" sz="2000" b="1" dirty="0"/>
              <a:t>Composición.</a:t>
            </a:r>
            <a:r>
              <a:rPr lang="es-MX" sz="2000" dirty="0"/>
              <a:t> La composición es tan importante como la luz. Sin una buena composición, difícilmente conseguiremos que nuestra fotografía destaque. Pónselo fácil al que va a ver tu foto, de tal forma que su visión recorra todos los elementos del encuadre gracias a la composición que has creado.</a:t>
            </a:r>
          </a:p>
        </p:txBody>
      </p:sp>
    </p:spTree>
    <p:extLst>
      <p:ext uri="{BB962C8B-B14F-4D97-AF65-F5344CB8AC3E}">
        <p14:creationId xmlns:p14="http://schemas.microsoft.com/office/powerpoint/2010/main" val="20260139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pic>
        <p:nvPicPr>
          <p:cNvPr id="1026" name="Picture 2" descr="Resultado de imagen para el poder de la tierra premio de fotografia national geographic">
            <a:extLst>
              <a:ext uri="{FF2B5EF4-FFF2-40B4-BE49-F238E27FC236}">
                <a16:creationId xmlns:a16="http://schemas.microsoft.com/office/drawing/2014/main" id="{2DAC8803-448A-4217-A92E-E387F63609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781" y="379828"/>
            <a:ext cx="6437233" cy="42895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sp>
        <p:nvSpPr>
          <p:cNvPr id="4" name="CuadroTexto 3">
            <a:extLst>
              <a:ext uri="{FF2B5EF4-FFF2-40B4-BE49-F238E27FC236}">
                <a16:creationId xmlns:a16="http://schemas.microsoft.com/office/drawing/2014/main" id="{AAE71532-4618-42CE-B88B-E9A7EF02644A}"/>
              </a:ext>
            </a:extLst>
          </p:cNvPr>
          <p:cNvSpPr txBox="1"/>
          <p:nvPr/>
        </p:nvSpPr>
        <p:spPr>
          <a:xfrm>
            <a:off x="7863841" y="2003320"/>
            <a:ext cx="4056388" cy="3785652"/>
          </a:xfrm>
          <a:prstGeom prst="rect">
            <a:avLst/>
          </a:prstGeom>
          <a:noFill/>
        </p:spPr>
        <p:txBody>
          <a:bodyPr wrap="square" rtlCol="0">
            <a:spAutoFit/>
          </a:bodyPr>
          <a:lstStyle/>
          <a:p>
            <a:r>
              <a:rPr lang="es-ES" sz="2000" b="1" dirty="0"/>
              <a:t>Estaba en la ciudad de Comala cuando de repente vi un resplandor sobre el cráter del volcán y empecé a sacar fotos. Unos segundos más tarde, una poderosa explosión volcánica expulsó una nube de partículas de ceniza y un enorme rayo iluminó la escena oscura. Fue uno de los momentos más emocionantes de mi vida. </a:t>
            </a:r>
          </a:p>
        </p:txBody>
      </p:sp>
      <p:sp>
        <p:nvSpPr>
          <p:cNvPr id="5" name="CuadroTexto 4">
            <a:extLst>
              <a:ext uri="{FF2B5EF4-FFF2-40B4-BE49-F238E27FC236}">
                <a16:creationId xmlns:a16="http://schemas.microsoft.com/office/drawing/2014/main" id="{52103A32-16EA-4561-A438-27AAFED299AD}"/>
              </a:ext>
            </a:extLst>
          </p:cNvPr>
          <p:cNvSpPr txBox="1"/>
          <p:nvPr/>
        </p:nvSpPr>
        <p:spPr>
          <a:xfrm>
            <a:off x="7863840" y="379828"/>
            <a:ext cx="4056387" cy="1384995"/>
          </a:xfrm>
          <a:prstGeom prst="rect">
            <a:avLst/>
          </a:prstGeom>
          <a:noFill/>
        </p:spPr>
        <p:txBody>
          <a:bodyPr wrap="square" rtlCol="0">
            <a:spAutoFit/>
          </a:bodyPr>
          <a:lstStyle/>
          <a:p>
            <a:r>
              <a:rPr lang="es-ES" sz="2800" b="1" dirty="0"/>
              <a:t>Primer puesto y ganador del Gran Premio</a:t>
            </a:r>
          </a:p>
        </p:txBody>
      </p:sp>
      <p:sp>
        <p:nvSpPr>
          <p:cNvPr id="8" name="CuadroTexto 7">
            <a:extLst>
              <a:ext uri="{FF2B5EF4-FFF2-40B4-BE49-F238E27FC236}">
                <a16:creationId xmlns:a16="http://schemas.microsoft.com/office/drawing/2014/main" id="{5F93499A-825B-48BF-9C4A-66A6B0040B9A}"/>
              </a:ext>
            </a:extLst>
          </p:cNvPr>
          <p:cNvSpPr txBox="1"/>
          <p:nvPr/>
        </p:nvSpPr>
        <p:spPr>
          <a:xfrm>
            <a:off x="886265" y="5345723"/>
            <a:ext cx="5317587" cy="861774"/>
          </a:xfrm>
          <a:prstGeom prst="rect">
            <a:avLst/>
          </a:prstGeom>
          <a:noFill/>
        </p:spPr>
        <p:txBody>
          <a:bodyPr wrap="square" rtlCol="0">
            <a:spAutoFit/>
          </a:bodyPr>
          <a:lstStyle/>
          <a:p>
            <a:pPr algn="ctr"/>
            <a:r>
              <a:rPr lang="es-ES" sz="3200" b="1" cap="all" dirty="0"/>
              <a:t>SERGIO TAPIRO VELASCO</a:t>
            </a:r>
            <a:endParaRPr lang="es-ES" sz="3200" b="1" dirty="0"/>
          </a:p>
          <a:p>
            <a:endParaRPr lang="es-ES" dirty="0"/>
          </a:p>
        </p:txBody>
      </p:sp>
    </p:spTree>
    <p:extLst>
      <p:ext uri="{BB962C8B-B14F-4D97-AF65-F5344CB8AC3E}">
        <p14:creationId xmlns:p14="http://schemas.microsoft.com/office/powerpoint/2010/main" val="34248142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FFA3EB5E-5DE2-44E9-B509-2733E1C3420D}"/>
              </a:ext>
            </a:extLst>
          </p:cNvPr>
          <p:cNvSpPr>
            <a:spLocks noGrp="1"/>
          </p:cNvSpPr>
          <p:nvPr>
            <p:ph idx="1"/>
          </p:nvPr>
        </p:nvSpPr>
        <p:spPr>
          <a:xfrm>
            <a:off x="818713" y="2413000"/>
            <a:ext cx="7199220" cy="3632200"/>
          </a:xfrm>
        </p:spPr>
        <p:txBody>
          <a:bodyPr>
            <a:normAutofit fontScale="85000" lnSpcReduction="20000"/>
          </a:bodyPr>
          <a:lstStyle/>
          <a:p>
            <a:r>
              <a:rPr lang="es-MX" sz="2800" b="1" dirty="0"/>
              <a:t>La Regla de los Tercios</a:t>
            </a:r>
          </a:p>
          <a:p>
            <a:r>
              <a:rPr lang="es-MX" sz="2800" b="1" dirty="0"/>
              <a:t>La Ley del Horizonte</a:t>
            </a:r>
          </a:p>
          <a:p>
            <a:r>
              <a:rPr lang="es-MX" sz="2800" b="1" dirty="0"/>
              <a:t>Explorar nuevos ángulos</a:t>
            </a:r>
          </a:p>
          <a:p>
            <a:r>
              <a:rPr lang="es-MX" sz="2800" b="1" dirty="0"/>
              <a:t>Acércate sin miedo a los sujetos</a:t>
            </a:r>
          </a:p>
          <a:p>
            <a:r>
              <a:rPr lang="es-MX" sz="2800" b="1" dirty="0"/>
              <a:t>Adopta la altura de tus sujetos pequeños de edad</a:t>
            </a:r>
          </a:p>
          <a:p>
            <a:r>
              <a:rPr lang="es-MX" sz="2800" b="1" dirty="0"/>
              <a:t>Utiliza el flash en el exterior</a:t>
            </a:r>
          </a:p>
          <a:p>
            <a:r>
              <a:rPr lang="es-MX" sz="2800" b="1" dirty="0"/>
              <a:t>Disparar siempre en RAW</a:t>
            </a:r>
          </a:p>
          <a:p>
            <a:endParaRPr lang="es-MX" b="1" dirty="0"/>
          </a:p>
        </p:txBody>
      </p:sp>
      <p:pic>
        <p:nvPicPr>
          <p:cNvPr id="6" name="Gráfico 5" descr="Cámara">
            <a:extLst>
              <a:ext uri="{FF2B5EF4-FFF2-40B4-BE49-F238E27FC236}">
                <a16:creationId xmlns:a16="http://schemas.microsoft.com/office/drawing/2014/main" id="{3CA433C8-418B-4731-A88A-4640141020C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66138" y="2814638"/>
            <a:ext cx="2913062" cy="2913062"/>
          </a:xfrm>
          <a:prstGeom prst="roundRect">
            <a:avLst>
              <a:gd name="adj" fmla="val 3876"/>
            </a:avLst>
          </a:prstGeom>
          <a:ln>
            <a:solidFill>
              <a:schemeClr val="accent1"/>
            </a:solidFill>
          </a:ln>
          <a:effectLst/>
        </p:spPr>
      </p:pic>
      <p:sp>
        <p:nvSpPr>
          <p:cNvPr id="7" name="CuadroTexto 6">
            <a:extLst>
              <a:ext uri="{FF2B5EF4-FFF2-40B4-BE49-F238E27FC236}">
                <a16:creationId xmlns:a16="http://schemas.microsoft.com/office/drawing/2014/main" id="{BB762C13-97F3-4134-9D49-F18CABDF3BA0}"/>
              </a:ext>
            </a:extLst>
          </p:cNvPr>
          <p:cNvSpPr txBox="1"/>
          <p:nvPr/>
        </p:nvSpPr>
        <p:spPr>
          <a:xfrm>
            <a:off x="1881809" y="530087"/>
            <a:ext cx="8521148" cy="646331"/>
          </a:xfrm>
          <a:prstGeom prst="rect">
            <a:avLst/>
          </a:prstGeom>
          <a:noFill/>
        </p:spPr>
        <p:txBody>
          <a:bodyPr wrap="square" rtlCol="0">
            <a:spAutoFit/>
          </a:bodyPr>
          <a:lstStyle/>
          <a:p>
            <a:pPr algn="ctr"/>
            <a:r>
              <a:rPr lang="es-MX" sz="3600" dirty="0">
                <a:latin typeface="Aharoni" panose="02010803020104030203" pitchFamily="2" charset="-79"/>
                <a:cs typeface="Aharoni" panose="02010803020104030203" pitchFamily="2" charset="-79"/>
              </a:rPr>
              <a:t>ASPECTOS A TOMAR EN CUENTA</a:t>
            </a:r>
          </a:p>
        </p:txBody>
      </p:sp>
    </p:spTree>
    <p:extLst>
      <p:ext uri="{BB962C8B-B14F-4D97-AF65-F5344CB8AC3E}">
        <p14:creationId xmlns:p14="http://schemas.microsoft.com/office/powerpoint/2010/main" val="56074726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422E487-67ED-4F19-866C-A05077C208BF}"/>
              </a:ext>
            </a:extLst>
          </p:cNvPr>
          <p:cNvSpPr>
            <a:spLocks noGrp="1"/>
          </p:cNvSpPr>
          <p:nvPr>
            <p:ph idx="1"/>
          </p:nvPr>
        </p:nvSpPr>
        <p:spPr>
          <a:xfrm>
            <a:off x="924729" y="265045"/>
            <a:ext cx="10554574" cy="5713024"/>
          </a:xfrm>
        </p:spPr>
        <p:txBody>
          <a:bodyPr>
            <a:normAutofit lnSpcReduction="10000"/>
          </a:bodyPr>
          <a:lstStyle/>
          <a:p>
            <a:pPr marL="0" indent="0">
              <a:buNone/>
            </a:pPr>
            <a:endParaRPr lang="es-MX" dirty="0"/>
          </a:p>
          <a:p>
            <a:pPr marL="0" indent="0">
              <a:buNone/>
            </a:pPr>
            <a:endParaRPr lang="es-MX" dirty="0"/>
          </a:p>
          <a:p>
            <a:pPr marL="0" indent="0" algn="ctr">
              <a:buNone/>
            </a:pPr>
            <a:r>
              <a:rPr lang="es-MX" sz="3600" dirty="0">
                <a:latin typeface="Aharoni" panose="02010803020104030203" pitchFamily="2" charset="-79"/>
                <a:cs typeface="Aharoni" panose="02010803020104030203" pitchFamily="2" charset="-79"/>
              </a:rPr>
              <a:t>ELEMENTOS EXPRESIVOS </a:t>
            </a:r>
          </a:p>
          <a:p>
            <a:pPr marL="0" indent="0">
              <a:buNone/>
            </a:pPr>
            <a:r>
              <a:rPr lang="es-MX" b="1" dirty="0">
                <a:latin typeface="Aharoni" panose="02010803020104030203" pitchFamily="2" charset="-79"/>
                <a:cs typeface="Aharoni" panose="02010803020104030203" pitchFamily="2" charset="-79"/>
              </a:rPr>
              <a:t> EL PUNTO </a:t>
            </a:r>
            <a:r>
              <a:rPr lang="es-MX" dirty="0"/>
              <a:t>Es el elemento más simple y a la vez más complejo de la imagen. Es el elemento más utilizado en el plano del diseño. Morfológica y compositivamente, el punto no es la representación geométrica de ese concepto sino que tiene una dimensión relativa y variable pudiendo adoptar infinitas formas desde el grano fotográfico a la mancha de un pincel, significándose como un signo, una marca o una mancha, aislada y de reducido tamaño</a:t>
            </a:r>
          </a:p>
          <a:p>
            <a:pPr marL="0" indent="0">
              <a:buNone/>
            </a:pPr>
            <a:r>
              <a:rPr lang="es-MX" b="1" dirty="0">
                <a:latin typeface="Aharoni" panose="02010803020104030203" pitchFamily="2" charset="-79"/>
                <a:cs typeface="Aharoni" panose="02010803020104030203" pitchFamily="2" charset="-79"/>
              </a:rPr>
              <a:t>LA LINEA </a:t>
            </a:r>
            <a:r>
              <a:rPr lang="es-MX" dirty="0"/>
              <a:t>No hay grises. Sólo hay líneas, manchas y espacios en blanco. Lo más posible es que el original fuera una xilografía (grabado en madera). En el sentido tradicional (no digital), una imagen de línea es aquella en la que sólo hay colores (</a:t>
            </a:r>
            <a:r>
              <a:rPr lang="es-MX" dirty="0">
                <a:hlinkClick r:id="rId2"/>
              </a:rPr>
              <a:t>tintas</a:t>
            </a:r>
            <a:r>
              <a:rPr lang="es-MX" dirty="0"/>
              <a:t>) al 100%. </a:t>
            </a:r>
          </a:p>
          <a:p>
            <a:pPr marL="0" indent="0">
              <a:buNone/>
            </a:pPr>
            <a:r>
              <a:rPr lang="es-MX" b="1" dirty="0">
                <a:latin typeface="Aharoni" panose="02010803020104030203" pitchFamily="2" charset="-79"/>
                <a:cs typeface="Aharoni" panose="02010803020104030203" pitchFamily="2" charset="-79"/>
              </a:rPr>
              <a:t>EL CONTORNO </a:t>
            </a:r>
            <a:r>
              <a:rPr lang="es-MX" dirty="0"/>
              <a:t>La línea describe un contorno. Hay tres contornos básicos; el cuadrado, el círculo y el triángulo equilátero, cada uno con un carácter específico y rasgos únicos, y a cada uno se le atribuyen gran cantidad de significados, unas veces mediante asociación, otras mediante una adscripción arbitraria y otras. Así, al cuadrado se asocian significados de torpeza, honestidad, rectitud y esmero; al triángulo, la acción, el conflicto y la tensión; al círculo, la infinitud, la calidez y la protección.</a:t>
            </a:r>
          </a:p>
          <a:p>
            <a:pPr marL="0" indent="0">
              <a:buNone/>
            </a:pPr>
            <a:endParaRPr lang="es-MX" dirty="0"/>
          </a:p>
          <a:p>
            <a:pPr marL="0" indent="0">
              <a:buNone/>
            </a:pPr>
            <a:endParaRPr lang="es-MX" dirty="0"/>
          </a:p>
          <a:p>
            <a:pPr marL="0" indent="0">
              <a:buNone/>
            </a:pPr>
            <a:endParaRPr lang="es-MX" dirty="0"/>
          </a:p>
          <a:p>
            <a:endParaRPr lang="es-MX" dirty="0"/>
          </a:p>
        </p:txBody>
      </p:sp>
      <p:pic>
        <p:nvPicPr>
          <p:cNvPr id="5" name="Gráfico 4" descr="Cámara">
            <a:extLst>
              <a:ext uri="{FF2B5EF4-FFF2-40B4-BE49-F238E27FC236}">
                <a16:creationId xmlns:a16="http://schemas.microsoft.com/office/drawing/2014/main" id="{186458BC-2070-472D-9500-686077726AB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55723" y="144194"/>
            <a:ext cx="914400" cy="914400"/>
          </a:xfrm>
          <a:prstGeom prst="rect">
            <a:avLst/>
          </a:prstGeom>
        </p:spPr>
      </p:pic>
      <p:pic>
        <p:nvPicPr>
          <p:cNvPr id="6" name="Gráfico 5" descr="Cámara">
            <a:extLst>
              <a:ext uri="{FF2B5EF4-FFF2-40B4-BE49-F238E27FC236}">
                <a16:creationId xmlns:a16="http://schemas.microsoft.com/office/drawing/2014/main" id="{840DB13F-4D27-487A-9068-0D2C12B6D76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72750" y="144194"/>
            <a:ext cx="914400" cy="914400"/>
          </a:xfrm>
          <a:prstGeom prst="rect">
            <a:avLst/>
          </a:prstGeom>
        </p:spPr>
      </p:pic>
    </p:spTree>
    <p:extLst>
      <p:ext uri="{BB962C8B-B14F-4D97-AF65-F5344CB8AC3E}">
        <p14:creationId xmlns:p14="http://schemas.microsoft.com/office/powerpoint/2010/main" val="302168224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FAC8366-9566-4263-9E0B-7FFAEEA83DD7}"/>
              </a:ext>
            </a:extLst>
          </p:cNvPr>
          <p:cNvSpPr>
            <a:spLocks noGrp="1"/>
          </p:cNvSpPr>
          <p:nvPr>
            <p:ph idx="1"/>
          </p:nvPr>
        </p:nvSpPr>
        <p:spPr>
          <a:xfrm>
            <a:off x="818712" y="410817"/>
            <a:ext cx="10554574" cy="5447981"/>
          </a:xfrm>
        </p:spPr>
        <p:txBody>
          <a:bodyPr>
            <a:normAutofit/>
          </a:bodyPr>
          <a:lstStyle/>
          <a:p>
            <a:pPr marL="0" indent="0">
              <a:buNone/>
            </a:pPr>
            <a:r>
              <a:rPr lang="es-MX" b="1" dirty="0">
                <a:latin typeface="Aharoni" panose="02010803020104030203" pitchFamily="2" charset="-79"/>
                <a:cs typeface="Aharoni" panose="02010803020104030203" pitchFamily="2" charset="-79"/>
              </a:rPr>
              <a:t>LA DIRECCION</a:t>
            </a:r>
          </a:p>
          <a:p>
            <a:r>
              <a:rPr lang="es-MX" dirty="0"/>
              <a:t>Los contornos básicos expresan tres direcciones visuales básicas:</a:t>
            </a:r>
          </a:p>
          <a:p>
            <a:r>
              <a:rPr lang="es-MX" dirty="0"/>
              <a:t>el cuadrado, la horizontal y la vertical</a:t>
            </a:r>
          </a:p>
          <a:p>
            <a:r>
              <a:rPr lang="es-MX" dirty="0"/>
              <a:t>el triángulo, la diagonal</a:t>
            </a:r>
          </a:p>
          <a:p>
            <a:r>
              <a:rPr lang="es-MX" dirty="0"/>
              <a:t>el círculo, la curva</a:t>
            </a:r>
          </a:p>
          <a:p>
            <a:pPr marL="0" indent="0">
              <a:buNone/>
            </a:pPr>
            <a:r>
              <a:rPr lang="es-MX" b="1" dirty="0">
                <a:latin typeface="Aharoni" panose="02010803020104030203" pitchFamily="2" charset="-79"/>
                <a:cs typeface="Aharoni" panose="02010803020104030203" pitchFamily="2" charset="-79"/>
              </a:rPr>
              <a:t>EL COLOR</a:t>
            </a:r>
          </a:p>
          <a:p>
            <a:pPr marL="0" indent="0">
              <a:buNone/>
            </a:pPr>
            <a:r>
              <a:rPr lang="es-MX" dirty="0"/>
              <a:t>Al descomponer la </a:t>
            </a:r>
            <a:r>
              <a:rPr lang="es-MX" dirty="0">
                <a:hlinkClick r:id="rId2"/>
              </a:rPr>
              <a:t>luz</a:t>
            </a:r>
            <a:r>
              <a:rPr lang="es-MX" dirty="0"/>
              <a:t> encontramos que está compuesto por siete </a:t>
            </a:r>
            <a:r>
              <a:rPr lang="es-MX" dirty="0">
                <a:hlinkClick r:id="rId3"/>
              </a:rPr>
              <a:t>colores</a:t>
            </a:r>
            <a:r>
              <a:rPr lang="es-MX" dirty="0"/>
              <a:t> (existen otros muchos más pero que no son detectados por el ojo humano).Básicamente los </a:t>
            </a:r>
            <a:r>
              <a:rPr lang="es-MX" dirty="0" err="1">
                <a:hlinkClick r:id="rId3"/>
              </a:rPr>
              <a:t>colores</a:t>
            </a:r>
            <a:r>
              <a:rPr lang="es-MX" dirty="0" err="1"/>
              <a:t>se</a:t>
            </a:r>
            <a:r>
              <a:rPr lang="es-MX" dirty="0"/>
              <a:t> descomponen en dos tipos: </a:t>
            </a:r>
            <a:r>
              <a:rPr lang="es-MX" b="1" dirty="0"/>
              <a:t>primarios o </a:t>
            </a:r>
            <a:r>
              <a:rPr lang="es-MX" b="1" dirty="0">
                <a:hlinkClick r:id="rId3"/>
              </a:rPr>
              <a:t>colores</a:t>
            </a:r>
            <a:r>
              <a:rPr lang="es-MX" b="1" dirty="0"/>
              <a:t> luz</a:t>
            </a:r>
            <a:r>
              <a:rPr lang="es-MX" dirty="0"/>
              <a:t> y </a:t>
            </a:r>
            <a:r>
              <a:rPr lang="es-MX" b="1" dirty="0"/>
              <a:t>complementarios o </a:t>
            </a:r>
            <a:r>
              <a:rPr lang="es-MX" b="1" dirty="0" err="1">
                <a:hlinkClick r:id="rId3"/>
              </a:rPr>
              <a:t>colores</a:t>
            </a:r>
            <a:r>
              <a:rPr lang="es-MX" b="1" dirty="0" err="1"/>
              <a:t>pigmento.</a:t>
            </a:r>
            <a:r>
              <a:rPr lang="es-MX" dirty="0" err="1"/>
              <a:t>Produce</a:t>
            </a:r>
            <a:r>
              <a:rPr lang="es-MX" dirty="0"/>
              <a:t> sensaciones y sentimiento. adquiere simbologías (pensemos en banderas o en colores que identifican, por ejemplo, a grupos sociales). Cada color tiene un </a:t>
            </a:r>
            <a:r>
              <a:rPr lang="es-MX" dirty="0">
                <a:hlinkClick r:id="rId4"/>
              </a:rPr>
              <a:t>significado</a:t>
            </a:r>
            <a:r>
              <a:rPr lang="es-MX" dirty="0"/>
              <a:t> y expresa una sensación agradable o desagradable, </a:t>
            </a:r>
            <a:r>
              <a:rPr lang="es-MX" dirty="0" err="1"/>
              <a:t>fria</a:t>
            </a:r>
            <a:r>
              <a:rPr lang="es-MX" dirty="0"/>
              <a:t> o cálida, positiva o negativa. El estudio de la influencia psicológica de los colores, se aplica a muy diferentes campos por la importancia que puede tener, no solo en la vida diaria sino también en la publicidad.</a:t>
            </a:r>
          </a:p>
          <a:p>
            <a:endParaRPr lang="es-MX" dirty="0"/>
          </a:p>
          <a:p>
            <a:endParaRPr lang="es-MX" dirty="0"/>
          </a:p>
        </p:txBody>
      </p:sp>
    </p:spTree>
    <p:extLst>
      <p:ext uri="{BB962C8B-B14F-4D97-AF65-F5344CB8AC3E}">
        <p14:creationId xmlns:p14="http://schemas.microsoft.com/office/powerpoint/2010/main" val="222153290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337</TotalTime>
  <Words>499</Words>
  <Application>Microsoft Office PowerPoint</Application>
  <PresentationFormat>Panorámica</PresentationFormat>
  <Paragraphs>90</Paragraphs>
  <Slides>17</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17</vt:i4>
      </vt:variant>
    </vt:vector>
  </HeadingPairs>
  <TitlesOfParts>
    <vt:vector size="21" baseType="lpstr">
      <vt:lpstr>Aharoni</vt:lpstr>
      <vt:lpstr>Century Gothic</vt:lpstr>
      <vt:lpstr>Wingdings 2</vt:lpstr>
      <vt:lpstr>Citable</vt:lpstr>
      <vt:lpstr>SOMA13B-605 Chi Gomez Luis Jesús  Romellon de la Cruz Raúl Alejandro  Sánchez Villalobos Angel Eduardo Toto Hernández Enrique </vt:lpstr>
      <vt:lpstr>¿QUE ES IMAGEN?</vt:lpstr>
      <vt:lpstr>ENFOQUE</vt:lpstr>
      <vt:lpstr>Presentación de PowerPoint</vt:lpstr>
      <vt:lpstr>Componentes de una fotografía perfecta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TIPOS DE ANGULOS </vt:lpstr>
      <vt:lpstr>TIPOS DE VISTAS </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SOMA13B-605 Chi Gomez Luis Jesus  Romellon de la Cruz Raúl Alejandro  Sanches Villalobos Angel Eduardo Toto Hernandez Enrique</dc:title>
  <dc:creator>RAUL ALEJANDRO ROMELLON DE LA CRUZ</dc:creator>
  <cp:lastModifiedBy>Enrique Toto</cp:lastModifiedBy>
  <cp:revision>16</cp:revision>
  <dcterms:created xsi:type="dcterms:W3CDTF">2019-02-22T02:55:22Z</dcterms:created>
  <dcterms:modified xsi:type="dcterms:W3CDTF">2019-03-05T16:33:19Z</dcterms:modified>
</cp:coreProperties>
</file>